
<file path=[Content_Types].xml><?xml version="1.0" encoding="utf-8"?>
<Types xmlns="http://schemas.openxmlformats.org/package/2006/content-types">
  <Default Extension="xml" ContentType="application/xml"/>
  <Default Extension="xlsx" ContentType="application/vnd.openxmlformats-officedocument.spreadsheetml.sheet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1288" y="4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Agree Strongly</c:v>
                </c:pt>
              </c:strCache>
            </c:strRef>
          </c:tx>
          <c:spPr>
            <a:solidFill>
              <a:schemeClr val="accent3">
                <a:lumMod val="50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Q5 My child is taught well at this school</c:v>
                </c:pt>
                <c:pt idx="1">
                  <c:v>Q4 My child is well looked after at this school</c:v>
                </c:pt>
                <c:pt idx="2">
                  <c:v>Q3 My child makes good progress at this school</c:v>
                </c:pt>
                <c:pt idx="3">
                  <c:v>Q2 My child feels safe at this school</c:v>
                </c:pt>
                <c:pt idx="4">
                  <c:v>Q1 My child is happy at this school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64.0</c:v>
                </c:pt>
                <c:pt idx="1">
                  <c:v>67.0</c:v>
                </c:pt>
                <c:pt idx="2">
                  <c:v>52.0</c:v>
                </c:pt>
                <c:pt idx="3">
                  <c:v>72.0</c:v>
                </c:pt>
                <c:pt idx="4">
                  <c:v>71.0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Agree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cat>
            <c:strRef>
              <c:f>Sheet1!$A$2:$A$6</c:f>
              <c:strCache>
                <c:ptCount val="5"/>
                <c:pt idx="0">
                  <c:v>Q5 My child is taught well at this school</c:v>
                </c:pt>
                <c:pt idx="1">
                  <c:v>Q4 My child is well looked after at this school</c:v>
                </c:pt>
                <c:pt idx="2">
                  <c:v>Q3 My child makes good progress at this school</c:v>
                </c:pt>
                <c:pt idx="3">
                  <c:v>Q2 My child feels safe at this school</c:v>
                </c:pt>
                <c:pt idx="4">
                  <c:v>Q1 My child is happy at this school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33.0</c:v>
                </c:pt>
                <c:pt idx="1">
                  <c:v>28.0</c:v>
                </c:pt>
                <c:pt idx="2">
                  <c:v>41.0</c:v>
                </c:pt>
                <c:pt idx="3">
                  <c:v>25.0</c:v>
                </c:pt>
                <c:pt idx="4">
                  <c:v>28.0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Disagree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invertIfNegative val="0"/>
          <c:cat>
            <c:strRef>
              <c:f>Sheet1!$A$2:$A$6</c:f>
              <c:strCache>
                <c:ptCount val="5"/>
                <c:pt idx="0">
                  <c:v>Q5 My child is taught well at this school</c:v>
                </c:pt>
                <c:pt idx="1">
                  <c:v>Q4 My child is well looked after at this school</c:v>
                </c:pt>
                <c:pt idx="2">
                  <c:v>Q3 My child makes good progress at this school</c:v>
                </c:pt>
                <c:pt idx="3">
                  <c:v>Q2 My child feels safe at this school</c:v>
                </c:pt>
                <c:pt idx="4">
                  <c:v>Q1 My child is happy at this school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3.0</c:v>
                </c:pt>
                <c:pt idx="1">
                  <c:v>5.0</c:v>
                </c:pt>
                <c:pt idx="2">
                  <c:v>7.0</c:v>
                </c:pt>
                <c:pt idx="3">
                  <c:v>3.0</c:v>
                </c:pt>
                <c:pt idx="4">
                  <c:v>1.0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Disagee Strongly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invertIfNegative val="0"/>
          <c:cat>
            <c:strRef>
              <c:f>Sheet1!$A$2:$A$6</c:f>
              <c:strCache>
                <c:ptCount val="5"/>
                <c:pt idx="0">
                  <c:v>Q5 My child is taught well at this school</c:v>
                </c:pt>
                <c:pt idx="1">
                  <c:v>Q4 My child is well looked after at this school</c:v>
                </c:pt>
                <c:pt idx="2">
                  <c:v>Q3 My child makes good progress at this school</c:v>
                </c:pt>
                <c:pt idx="3">
                  <c:v>Q2 My child feels safe at this school</c:v>
                </c:pt>
                <c:pt idx="4">
                  <c:v>Q1 My child is happy at this school</c:v>
                </c:pt>
              </c:strCache>
            </c:strRef>
          </c:cat>
          <c:val>
            <c:numRef>
              <c:f>Sheet1!$E$2:$E$6</c:f>
              <c:numCache>
                <c:formatCode>General</c:formatCode>
                <c:ptCount val="5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-2127216344"/>
        <c:axId val="-2113507304"/>
      </c:barChart>
      <c:catAx>
        <c:axId val="-2127216344"/>
        <c:scaling>
          <c:orientation val="minMax"/>
        </c:scaling>
        <c:delete val="0"/>
        <c:axPos val="l"/>
        <c:majorTickMark val="out"/>
        <c:minorTickMark val="none"/>
        <c:tickLblPos val="nextTo"/>
        <c:crossAx val="-2113507304"/>
        <c:crosses val="autoZero"/>
        <c:auto val="1"/>
        <c:lblAlgn val="ctr"/>
        <c:lblOffset val="100"/>
        <c:noMultiLvlLbl val="0"/>
      </c:catAx>
      <c:valAx>
        <c:axId val="-2113507304"/>
        <c:scaling>
          <c:orientation val="minMax"/>
        </c:scaling>
        <c:delete val="0"/>
        <c:axPos val="b"/>
        <c:numFmt formatCode="0%" sourceLinked="1"/>
        <c:majorTickMark val="out"/>
        <c:minorTickMark val="none"/>
        <c:tickLblPos val="nextTo"/>
        <c:crossAx val="-212721634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Agree Strongly</c:v>
                </c:pt>
              </c:strCache>
            </c:strRef>
          </c:tx>
          <c:spPr>
            <a:solidFill>
              <a:schemeClr val="accent3">
                <a:lumMod val="50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Q10 The school responds well to any concerns I raise</c:v>
                </c:pt>
                <c:pt idx="1">
                  <c:v>Q9 The school is well led and managed</c:v>
                </c:pt>
                <c:pt idx="2">
                  <c:v>Q8 The school deals effectively with bullying</c:v>
                </c:pt>
                <c:pt idx="3">
                  <c:v>Q7 The school makes sure its pupils are well behaved</c:v>
                </c:pt>
                <c:pt idx="4">
                  <c:v>Q6 My child receives appropriate homework for their age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46.0</c:v>
                </c:pt>
                <c:pt idx="1">
                  <c:v>51.0</c:v>
                </c:pt>
                <c:pt idx="2">
                  <c:v>33.0</c:v>
                </c:pt>
                <c:pt idx="3">
                  <c:v>59.0</c:v>
                </c:pt>
                <c:pt idx="4">
                  <c:v>43.0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Agree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cat>
            <c:strRef>
              <c:f>Sheet1!$A$2:$A$6</c:f>
              <c:strCache>
                <c:ptCount val="5"/>
                <c:pt idx="0">
                  <c:v>Q10 The school responds well to any concerns I raise</c:v>
                </c:pt>
                <c:pt idx="1">
                  <c:v>Q9 The school is well led and managed</c:v>
                </c:pt>
                <c:pt idx="2">
                  <c:v>Q8 The school deals effectively with bullying</c:v>
                </c:pt>
                <c:pt idx="3">
                  <c:v>Q7 The school makes sure its pupils are well behaved</c:v>
                </c:pt>
                <c:pt idx="4">
                  <c:v>Q6 My child receives appropriate homework for their age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43.0</c:v>
                </c:pt>
                <c:pt idx="1">
                  <c:v>42.0</c:v>
                </c:pt>
                <c:pt idx="2">
                  <c:v>39.0</c:v>
                </c:pt>
                <c:pt idx="3">
                  <c:v>35.0</c:v>
                </c:pt>
                <c:pt idx="4">
                  <c:v>44.0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Disagree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invertIfNegative val="0"/>
          <c:cat>
            <c:strRef>
              <c:f>Sheet1!$A$2:$A$6</c:f>
              <c:strCache>
                <c:ptCount val="5"/>
                <c:pt idx="0">
                  <c:v>Q10 The school responds well to any concerns I raise</c:v>
                </c:pt>
                <c:pt idx="1">
                  <c:v>Q9 The school is well led and managed</c:v>
                </c:pt>
                <c:pt idx="2">
                  <c:v>Q8 The school deals effectively with bullying</c:v>
                </c:pt>
                <c:pt idx="3">
                  <c:v>Q7 The school makes sure its pupils are well behaved</c:v>
                </c:pt>
                <c:pt idx="4">
                  <c:v>Q6 My child receives appropriate homework for their age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10.0</c:v>
                </c:pt>
                <c:pt idx="1">
                  <c:v>5.0</c:v>
                </c:pt>
                <c:pt idx="2">
                  <c:v>5.0</c:v>
                </c:pt>
                <c:pt idx="3">
                  <c:v>5.0</c:v>
                </c:pt>
                <c:pt idx="4">
                  <c:v>9.0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Disagee Strongly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invertIfNegative val="0"/>
          <c:dLbls>
            <c:delete val="1"/>
          </c:dLbls>
          <c:cat>
            <c:strRef>
              <c:f>Sheet1!$A$2:$A$6</c:f>
              <c:strCache>
                <c:ptCount val="5"/>
                <c:pt idx="0">
                  <c:v>Q10 The school responds well to any concerns I raise</c:v>
                </c:pt>
                <c:pt idx="1">
                  <c:v>Q9 The school is well led and managed</c:v>
                </c:pt>
                <c:pt idx="2">
                  <c:v>Q8 The school deals effectively with bullying</c:v>
                </c:pt>
                <c:pt idx="3">
                  <c:v>Q7 The school makes sure its pupils are well behaved</c:v>
                </c:pt>
                <c:pt idx="4">
                  <c:v>Q6 My child receives appropriate homework for their age</c:v>
                </c:pt>
              </c:strCache>
            </c:strRef>
          </c:cat>
          <c:val>
            <c:numRef>
              <c:f>Sheet1!$E$2:$E$6</c:f>
              <c:numCache>
                <c:formatCode>General</c:formatCode>
                <c:ptCount val="5"/>
                <c:pt idx="0">
                  <c:v>1.0</c:v>
                </c:pt>
                <c:pt idx="1">
                  <c:v>2.0</c:v>
                </c:pt>
                <c:pt idx="2">
                  <c:v>1.0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Don't Know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cat>
            <c:strRef>
              <c:f>Sheet1!$A$2:$A$6</c:f>
              <c:strCache>
                <c:ptCount val="5"/>
                <c:pt idx="0">
                  <c:v>Q10 The school responds well to any concerns I raise</c:v>
                </c:pt>
                <c:pt idx="1">
                  <c:v>Q9 The school is well led and managed</c:v>
                </c:pt>
                <c:pt idx="2">
                  <c:v>Q8 The school deals effectively with bullying</c:v>
                </c:pt>
                <c:pt idx="3">
                  <c:v>Q7 The school makes sure its pupils are well behaved</c:v>
                </c:pt>
                <c:pt idx="4">
                  <c:v>Q6 My child receives appropriate homework for their age</c:v>
                </c:pt>
              </c:strCache>
            </c:strRef>
          </c:cat>
          <c:val>
            <c:numRef>
              <c:f>Sheet1!$F$2:$F$6</c:f>
              <c:numCache>
                <c:formatCode>General</c:formatCode>
                <c:ptCount val="5"/>
                <c:pt idx="2">
                  <c:v>22.0</c:v>
                </c:pt>
                <c:pt idx="4">
                  <c:v>4.0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-2126626360"/>
        <c:axId val="-2122917880"/>
      </c:barChart>
      <c:catAx>
        <c:axId val="-2126626360"/>
        <c:scaling>
          <c:orientation val="minMax"/>
        </c:scaling>
        <c:delete val="0"/>
        <c:axPos val="l"/>
        <c:majorTickMark val="out"/>
        <c:minorTickMark val="none"/>
        <c:tickLblPos val="nextTo"/>
        <c:crossAx val="-2122917880"/>
        <c:crosses val="autoZero"/>
        <c:auto val="1"/>
        <c:lblAlgn val="ctr"/>
        <c:lblOffset val="100"/>
        <c:noMultiLvlLbl val="0"/>
      </c:catAx>
      <c:valAx>
        <c:axId val="-2122917880"/>
        <c:scaling>
          <c:orientation val="minMax"/>
        </c:scaling>
        <c:delete val="0"/>
        <c:axPos val="b"/>
        <c:numFmt formatCode="0%" sourceLinked="1"/>
        <c:majorTickMark val="out"/>
        <c:minorTickMark val="none"/>
        <c:tickLblPos val="nextTo"/>
        <c:crossAx val="-2126626360"/>
        <c:crosses val="autoZero"/>
        <c:crossBetween val="between"/>
      </c:valAx>
    </c:plotArea>
    <c:legend>
      <c:legendPos val="r"/>
      <c:layout/>
      <c:overlay val="0"/>
      <c:spPr>
        <a:noFill/>
      </c:sp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Agree Strongly</c:v>
                </c:pt>
              </c:strCache>
            </c:strRef>
          </c:tx>
          <c:spPr>
            <a:solidFill>
              <a:schemeClr val="accent3">
                <a:lumMod val="50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Q13 Overall I am happy with my child's experience at this school</c:v>
                </c:pt>
                <c:pt idx="1">
                  <c:v>Q12 The school meets my child's particular needs</c:v>
                </c:pt>
                <c:pt idx="2">
                  <c:v>Q11 I receive valuable information from the school about my child's progress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58.0</c:v>
                </c:pt>
                <c:pt idx="1">
                  <c:v>48.0</c:v>
                </c:pt>
                <c:pt idx="2">
                  <c:v>42.0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Agree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cat>
            <c:strRef>
              <c:f>Sheet1!$A$2:$A$4</c:f>
              <c:strCache>
                <c:ptCount val="3"/>
                <c:pt idx="0">
                  <c:v>Q13 Overall I am happy with my child's experience at this school</c:v>
                </c:pt>
                <c:pt idx="1">
                  <c:v>Q12 The school meets my child's particular needs</c:v>
                </c:pt>
                <c:pt idx="2">
                  <c:v>Q11 I receive valuable information from the school about my child's progress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39.0</c:v>
                </c:pt>
                <c:pt idx="1">
                  <c:v>47.0</c:v>
                </c:pt>
                <c:pt idx="2">
                  <c:v>47.0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Disagree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invertIfNegative val="0"/>
          <c:cat>
            <c:strRef>
              <c:f>Sheet1!$A$2:$A$4</c:f>
              <c:strCache>
                <c:ptCount val="3"/>
                <c:pt idx="0">
                  <c:v>Q13 Overall I am happy with my child's experience at this school</c:v>
                </c:pt>
                <c:pt idx="1">
                  <c:v>Q12 The school meets my child's particular needs</c:v>
                </c:pt>
                <c:pt idx="2">
                  <c:v>Q11 I receive valuable information from the school about my child's progress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5.0</c:v>
                </c:pt>
                <c:pt idx="1">
                  <c:v>5.0</c:v>
                </c:pt>
                <c:pt idx="2">
                  <c:v>11.0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Disagee Strongly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invertIfNegative val="0"/>
          <c:cat>
            <c:strRef>
              <c:f>Sheet1!$A$2:$A$4</c:f>
              <c:strCache>
                <c:ptCount val="3"/>
                <c:pt idx="0">
                  <c:v>Q13 Overall I am happy with my child's experience at this school</c:v>
                </c:pt>
                <c:pt idx="1">
                  <c:v>Q12 The school meets my child's particular needs</c:v>
                </c:pt>
                <c:pt idx="2">
                  <c:v>Q11 I receive valuable information from the school about my child's progress</c:v>
                </c:pt>
              </c:strCache>
            </c:strRef>
          </c:cat>
          <c:val>
            <c:numRef>
              <c:f>Sheet1!$E$2:$E$4</c:f>
              <c:numCache>
                <c:formatCode>General</c:formatCode>
                <c:ptCount val="3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-2122940488"/>
        <c:axId val="-2122994440"/>
      </c:barChart>
      <c:catAx>
        <c:axId val="-2122940488"/>
        <c:scaling>
          <c:orientation val="minMax"/>
        </c:scaling>
        <c:delete val="0"/>
        <c:axPos val="l"/>
        <c:majorTickMark val="out"/>
        <c:minorTickMark val="none"/>
        <c:tickLblPos val="nextTo"/>
        <c:crossAx val="-2122994440"/>
        <c:crosses val="autoZero"/>
        <c:auto val="1"/>
        <c:lblAlgn val="ctr"/>
        <c:lblOffset val="100"/>
        <c:noMultiLvlLbl val="0"/>
      </c:catAx>
      <c:valAx>
        <c:axId val="-2122994440"/>
        <c:scaling>
          <c:orientation val="minMax"/>
        </c:scaling>
        <c:delete val="0"/>
        <c:axPos val="b"/>
        <c:numFmt formatCode="0%" sourceLinked="1"/>
        <c:majorTickMark val="out"/>
        <c:minorTickMark val="none"/>
        <c:tickLblPos val="nextTo"/>
        <c:crossAx val="-2122940488"/>
        <c:crosses val="autoZero"/>
        <c:crossBetween val="between"/>
      </c:valAx>
    </c:plotArea>
    <c:legend>
      <c:legendPos val="r"/>
      <c:layout/>
      <c:overlay val="0"/>
      <c:spPr>
        <a:noFill/>
      </c:sp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Yes</c:v>
                </c:pt>
              </c:strCache>
            </c:strRef>
          </c:tx>
          <c:spPr>
            <a:solidFill>
              <a:schemeClr val="accent3">
                <a:lumMod val="50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</c:f>
              <c:strCache>
                <c:ptCount val="1"/>
                <c:pt idx="0">
                  <c:v>Q14 Would you recommend this school to another parent?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98.0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cat>
            <c:strRef>
              <c:f>Sheet1!$A$2</c:f>
              <c:strCache>
                <c:ptCount val="1"/>
                <c:pt idx="0">
                  <c:v>Q14 Would you recommend this school to another parent?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2.0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-2130662280"/>
        <c:axId val="2109118888"/>
      </c:barChart>
      <c:catAx>
        <c:axId val="-2130662280"/>
        <c:scaling>
          <c:orientation val="minMax"/>
        </c:scaling>
        <c:delete val="0"/>
        <c:axPos val="l"/>
        <c:majorTickMark val="out"/>
        <c:minorTickMark val="none"/>
        <c:tickLblPos val="nextTo"/>
        <c:crossAx val="2109118888"/>
        <c:crosses val="autoZero"/>
        <c:auto val="1"/>
        <c:lblAlgn val="ctr"/>
        <c:lblOffset val="100"/>
        <c:noMultiLvlLbl val="0"/>
      </c:catAx>
      <c:valAx>
        <c:axId val="2109118888"/>
        <c:scaling>
          <c:orientation val="minMax"/>
          <c:max val="1.0"/>
          <c:min val="0.0"/>
        </c:scaling>
        <c:delete val="0"/>
        <c:axPos val="b"/>
        <c:numFmt formatCode="0%" sourceLinked="1"/>
        <c:majorTickMark val="out"/>
        <c:minorTickMark val="none"/>
        <c:tickLblPos val="nextTo"/>
        <c:crossAx val="-2130662280"/>
        <c:crosses val="autoZero"/>
        <c:crossBetween val="between"/>
      </c:valAx>
    </c:plotArea>
    <c:legend>
      <c:legendPos val="r"/>
      <c:layout/>
      <c:overlay val="0"/>
      <c:spPr>
        <a:noFill/>
      </c:sp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83BE3-0E99-404C-A025-382684996C4A}" type="datetimeFigureOut">
              <a:rPr lang="en-US" smtClean="0"/>
              <a:t>11/07/16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540AB-99A5-B249-B76F-3B4EE8A95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287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83BE3-0E99-404C-A025-382684996C4A}" type="datetimeFigureOut">
              <a:rPr lang="en-US" smtClean="0"/>
              <a:t>11/07/16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540AB-99A5-B249-B76F-3B4EE8A95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711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83BE3-0E99-404C-A025-382684996C4A}" type="datetimeFigureOut">
              <a:rPr lang="en-US" smtClean="0"/>
              <a:t>11/07/16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540AB-99A5-B249-B76F-3B4EE8A95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432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83BE3-0E99-404C-A025-382684996C4A}" type="datetimeFigureOut">
              <a:rPr lang="en-US" smtClean="0"/>
              <a:t>11/07/16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540AB-99A5-B249-B76F-3B4EE8A95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355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83BE3-0E99-404C-A025-382684996C4A}" type="datetimeFigureOut">
              <a:rPr lang="en-US" smtClean="0"/>
              <a:t>11/07/16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540AB-99A5-B249-B76F-3B4EE8A95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735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83BE3-0E99-404C-A025-382684996C4A}" type="datetimeFigureOut">
              <a:rPr lang="en-US" smtClean="0"/>
              <a:t>11/07/16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540AB-99A5-B249-B76F-3B4EE8A95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83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83BE3-0E99-404C-A025-382684996C4A}" type="datetimeFigureOut">
              <a:rPr lang="en-US" smtClean="0"/>
              <a:t>11/07/16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540AB-99A5-B249-B76F-3B4EE8A95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674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83BE3-0E99-404C-A025-382684996C4A}" type="datetimeFigureOut">
              <a:rPr lang="en-US" smtClean="0"/>
              <a:t>11/07/16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540AB-99A5-B249-B76F-3B4EE8A95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102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83BE3-0E99-404C-A025-382684996C4A}" type="datetimeFigureOut">
              <a:rPr lang="en-US" smtClean="0"/>
              <a:t>11/07/16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540AB-99A5-B249-B76F-3B4EE8A95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985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83BE3-0E99-404C-A025-382684996C4A}" type="datetimeFigureOut">
              <a:rPr lang="en-US" smtClean="0"/>
              <a:t>11/07/16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540AB-99A5-B249-B76F-3B4EE8A95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47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83BE3-0E99-404C-A025-382684996C4A}" type="datetimeFigureOut">
              <a:rPr lang="en-US" smtClean="0"/>
              <a:t>11/07/16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540AB-99A5-B249-B76F-3B4EE8A95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465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83BE3-0E99-404C-A025-382684996C4A}" type="datetimeFigureOut">
              <a:rPr lang="en-US" smtClean="0"/>
              <a:t>11/07/16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9540AB-99A5-B249-B76F-3B4EE8A95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627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mailto:chairofgovernors@londonmeedprimary.co.uk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chart" Target="../charts/chart3.xml"/><Relationship Id="rId3" Type="http://schemas.openxmlformats.org/officeDocument/2006/relationships/chart" Target="../charts/char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71625"/>
            <a:ext cx="7772400" cy="1470025"/>
          </a:xfrm>
        </p:spPr>
        <p:txBody>
          <a:bodyPr/>
          <a:lstStyle/>
          <a:p>
            <a:r>
              <a:rPr lang="en-US" dirty="0" smtClean="0"/>
              <a:t>London </a:t>
            </a:r>
            <a:r>
              <a:rPr lang="en-US" dirty="0" err="1" smtClean="0"/>
              <a:t>Meed</a:t>
            </a:r>
            <a:r>
              <a:rPr lang="en-US" dirty="0" smtClean="0"/>
              <a:t> Parent Survey Results March 2016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0800" y="4419600"/>
            <a:ext cx="6578600" cy="2044700"/>
          </a:xfrm>
        </p:spPr>
        <p:txBody>
          <a:bodyPr>
            <a:normAutofit lnSpcReduction="10000"/>
          </a:bodyPr>
          <a:lstStyle/>
          <a:p>
            <a:r>
              <a:rPr lang="en-US" sz="1600" dirty="0" smtClean="0"/>
              <a:t>Notes</a:t>
            </a:r>
          </a:p>
          <a:p>
            <a:pPr algn="l"/>
            <a:r>
              <a:rPr lang="en-US" sz="1600" dirty="0" smtClean="0"/>
              <a:t>104 parents completed this survey – around a quarter of the total</a:t>
            </a:r>
          </a:p>
          <a:p>
            <a:pPr algn="l"/>
            <a:r>
              <a:rPr lang="en-US" sz="1600" dirty="0" smtClean="0"/>
              <a:t>All question answers are based on the total number of parents giving an answer to a specific question. Except: 4% parents at Q6 made no comment about homework and nearly a quarter at Q8 made no comment about the treatment of bullying (some writing in that this was because they had no experience to guide them)</a:t>
            </a:r>
          </a:p>
          <a:p>
            <a:pPr algn="l"/>
            <a:r>
              <a:rPr lang="en-US" sz="1600" dirty="0" smtClean="0"/>
              <a:t>Terry Prue: </a:t>
            </a:r>
            <a:r>
              <a:rPr lang="en-US" sz="1600" u="sng" dirty="0">
                <a:hlinkClick r:id="rId2"/>
              </a:rPr>
              <a:t>chairofgovernors@londonmeedprimary.co.uk</a:t>
            </a:r>
            <a:endParaRPr lang="en-GB" sz="1600" dirty="0"/>
          </a:p>
          <a:p>
            <a:pPr algn="l"/>
            <a:endParaRPr lang="en-US" sz="1600" dirty="0" smtClean="0"/>
          </a:p>
          <a:p>
            <a:pPr algn="l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2332781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20858219"/>
              </p:ext>
            </p:extLst>
          </p:nvPr>
        </p:nvGraphicFramePr>
        <p:xfrm>
          <a:off x="546351" y="1396999"/>
          <a:ext cx="8106671" cy="51181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769088" y="825500"/>
            <a:ext cx="75223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400" dirty="0" smtClean="0"/>
              <a:t>Responses to the London </a:t>
            </a:r>
            <a:r>
              <a:rPr lang="en-US" sz="2400" dirty="0" err="1" smtClean="0"/>
              <a:t>Meed</a:t>
            </a:r>
            <a:r>
              <a:rPr lang="en-US" sz="2400" dirty="0" smtClean="0"/>
              <a:t> Parent Survey March 2016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030408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1808693983"/>
              </p:ext>
            </p:extLst>
          </p:nvPr>
        </p:nvGraphicFramePr>
        <p:xfrm>
          <a:off x="546351" y="1396999"/>
          <a:ext cx="8216649" cy="51943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69088" y="825500"/>
            <a:ext cx="75223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400" dirty="0" smtClean="0"/>
              <a:t>Responses to the London </a:t>
            </a:r>
            <a:r>
              <a:rPr lang="en-US" sz="2400" dirty="0" err="1" smtClean="0"/>
              <a:t>Meed</a:t>
            </a:r>
            <a:r>
              <a:rPr lang="en-US" sz="2400" dirty="0" smtClean="0"/>
              <a:t> Parent Survey March 2016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029022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2460874057"/>
              </p:ext>
            </p:extLst>
          </p:nvPr>
        </p:nvGraphicFramePr>
        <p:xfrm>
          <a:off x="546351" y="1396999"/>
          <a:ext cx="8106671" cy="3568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1819021094"/>
              </p:ext>
            </p:extLst>
          </p:nvPr>
        </p:nvGraphicFramePr>
        <p:xfrm>
          <a:off x="546351" y="4965699"/>
          <a:ext cx="7988049" cy="15748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69088" y="825500"/>
            <a:ext cx="75223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400" dirty="0" smtClean="0"/>
              <a:t>Responses to the London </a:t>
            </a:r>
            <a:r>
              <a:rPr lang="en-US" sz="2400" dirty="0" err="1" smtClean="0"/>
              <a:t>Meed</a:t>
            </a:r>
            <a:r>
              <a:rPr lang="en-US" sz="2400" dirty="0" smtClean="0"/>
              <a:t> Parent Survey March 2016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632412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</TotalTime>
  <Words>114</Words>
  <Application>Microsoft Macintosh PowerPoint</Application>
  <PresentationFormat>On-screen Show (4:3)</PresentationFormat>
  <Paragraphs>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London Meed Parent Survey Results March 2016</vt:lpstr>
      <vt:lpstr>PowerPoint Presentation</vt:lpstr>
      <vt:lpstr>PowerPoint Presentation</vt:lpstr>
      <vt:lpstr>PowerPoint Presentation</vt:lpstr>
    </vt:vector>
  </TitlesOfParts>
  <Company>HPI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Terry Prue</dc:creator>
  <cp:lastModifiedBy>Terry Prue</cp:lastModifiedBy>
  <cp:revision>14</cp:revision>
  <dcterms:created xsi:type="dcterms:W3CDTF">2016-07-08T10:52:46Z</dcterms:created>
  <dcterms:modified xsi:type="dcterms:W3CDTF">2016-07-11T15:26:45Z</dcterms:modified>
</cp:coreProperties>
</file>