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0"/>
  </p:notesMasterIdLst>
  <p:handoutMasterIdLst>
    <p:handoutMasterId r:id="rId51"/>
  </p:handoutMasterIdLst>
  <p:sldIdLst>
    <p:sldId id="256" r:id="rId2"/>
    <p:sldId id="257" r:id="rId3"/>
    <p:sldId id="266" r:id="rId4"/>
    <p:sldId id="269" r:id="rId5"/>
    <p:sldId id="270" r:id="rId6"/>
    <p:sldId id="264" r:id="rId7"/>
    <p:sldId id="305" r:id="rId8"/>
    <p:sldId id="260" r:id="rId9"/>
    <p:sldId id="306" r:id="rId10"/>
    <p:sldId id="283" r:id="rId11"/>
    <p:sldId id="280" r:id="rId12"/>
    <p:sldId id="281" r:id="rId13"/>
    <p:sldId id="282" r:id="rId14"/>
    <p:sldId id="265" r:id="rId15"/>
    <p:sldId id="285" r:id="rId16"/>
    <p:sldId id="286" r:id="rId17"/>
    <p:sldId id="314" r:id="rId18"/>
    <p:sldId id="287" r:id="rId19"/>
    <p:sldId id="315" r:id="rId20"/>
    <p:sldId id="288" r:id="rId21"/>
    <p:sldId id="316" r:id="rId22"/>
    <p:sldId id="289" r:id="rId23"/>
    <p:sldId id="290" r:id="rId24"/>
    <p:sldId id="317" r:id="rId25"/>
    <p:sldId id="318" r:id="rId26"/>
    <p:sldId id="293" r:id="rId27"/>
    <p:sldId id="292" r:id="rId28"/>
    <p:sldId id="319" r:id="rId29"/>
    <p:sldId id="320" r:id="rId30"/>
    <p:sldId id="308" r:id="rId31"/>
    <p:sldId id="309" r:id="rId32"/>
    <p:sldId id="322" r:id="rId33"/>
    <p:sldId id="295" r:id="rId34"/>
    <p:sldId id="311" r:id="rId35"/>
    <p:sldId id="313" r:id="rId36"/>
    <p:sldId id="312" r:id="rId37"/>
    <p:sldId id="273" r:id="rId38"/>
    <p:sldId id="274" r:id="rId39"/>
    <p:sldId id="296" r:id="rId40"/>
    <p:sldId id="297" r:id="rId41"/>
    <p:sldId id="310" r:id="rId42"/>
    <p:sldId id="298" r:id="rId43"/>
    <p:sldId id="299" r:id="rId44"/>
    <p:sldId id="267" r:id="rId45"/>
    <p:sldId id="300" r:id="rId46"/>
    <p:sldId id="307" r:id="rId47"/>
    <p:sldId id="301" r:id="rId48"/>
    <p:sldId id="302" r:id="rId49"/>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6" autoAdjust="0"/>
    <p:restoredTop sz="94660"/>
  </p:normalViewPr>
  <p:slideViewPr>
    <p:cSldViewPr>
      <p:cViewPr>
        <p:scale>
          <a:sx n="70" d="100"/>
          <a:sy n="70" d="100"/>
        </p:scale>
        <p:origin x="-528" y="-2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90665" cy="4964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6866" y="1"/>
            <a:ext cx="2890665" cy="496412"/>
          </a:xfrm>
          <a:prstGeom prst="rect">
            <a:avLst/>
          </a:prstGeom>
        </p:spPr>
        <p:txBody>
          <a:bodyPr vert="horz" lIns="91440" tIns="45720" rIns="91440" bIns="45720" rtlCol="0"/>
          <a:lstStyle>
            <a:lvl1pPr algn="r">
              <a:defRPr sz="1200"/>
            </a:lvl1pPr>
          </a:lstStyle>
          <a:p>
            <a:fld id="{DED3D290-D028-43F2-974B-791EFD09F994}" type="datetimeFigureOut">
              <a:rPr lang="en-GB" smtClean="0"/>
              <a:t>23/03/2018</a:t>
            </a:fld>
            <a:endParaRPr lang="en-GB"/>
          </a:p>
        </p:txBody>
      </p:sp>
      <p:sp>
        <p:nvSpPr>
          <p:cNvPr id="4" name="Footer Placeholder 3"/>
          <p:cNvSpPr>
            <a:spLocks noGrp="1"/>
          </p:cNvSpPr>
          <p:nvPr>
            <p:ph type="ftr" sz="quarter" idx="2"/>
          </p:nvPr>
        </p:nvSpPr>
        <p:spPr>
          <a:xfrm>
            <a:off x="0" y="9428630"/>
            <a:ext cx="2890665"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6866" y="9428630"/>
            <a:ext cx="2890665" cy="496411"/>
          </a:xfrm>
          <a:prstGeom prst="rect">
            <a:avLst/>
          </a:prstGeom>
        </p:spPr>
        <p:txBody>
          <a:bodyPr vert="horz" lIns="91440" tIns="45720" rIns="91440" bIns="45720" rtlCol="0" anchor="b"/>
          <a:lstStyle>
            <a:lvl1pPr algn="r">
              <a:defRPr sz="1200"/>
            </a:lvl1pPr>
          </a:lstStyle>
          <a:p>
            <a:fld id="{073F8141-E00B-4AAA-A1F7-5B9260DC1189}" type="slidenum">
              <a:rPr lang="en-GB" smtClean="0"/>
              <a:t>‹#›</a:t>
            </a:fld>
            <a:endParaRPr lang="en-GB"/>
          </a:p>
        </p:txBody>
      </p:sp>
    </p:spTree>
    <p:extLst>
      <p:ext uri="{BB962C8B-B14F-4D97-AF65-F5344CB8AC3E}">
        <p14:creationId xmlns:p14="http://schemas.microsoft.com/office/powerpoint/2010/main" val="23437141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6D3C4287-638F-42DA-9772-B01F1EBFCF50}" type="datetimeFigureOut">
              <a:rPr lang="en-GB" smtClean="0"/>
              <a:t>23/03/2018</a:t>
            </a:fld>
            <a:endParaRPr lang="en-GB"/>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504F8C52-71F3-4F2B-A33D-C54CA2684EF9}" type="slidenum">
              <a:rPr lang="en-GB" smtClean="0"/>
              <a:t>‹#›</a:t>
            </a:fld>
            <a:endParaRPr lang="en-GB"/>
          </a:p>
        </p:txBody>
      </p:sp>
    </p:spTree>
    <p:extLst>
      <p:ext uri="{BB962C8B-B14F-4D97-AF65-F5344CB8AC3E}">
        <p14:creationId xmlns:p14="http://schemas.microsoft.com/office/powerpoint/2010/main" val="1619121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4F8C52-71F3-4F2B-A33D-C54CA2684EF9}" type="slidenum">
              <a:rPr lang="en-GB" smtClean="0"/>
              <a:t>6</a:t>
            </a:fld>
            <a:endParaRPr lang="en-GB"/>
          </a:p>
        </p:txBody>
      </p:sp>
    </p:spTree>
    <p:extLst>
      <p:ext uri="{BB962C8B-B14F-4D97-AF65-F5344CB8AC3E}">
        <p14:creationId xmlns:p14="http://schemas.microsoft.com/office/powerpoint/2010/main" val="422317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4F8C52-71F3-4F2B-A33D-C54CA2684EF9}" type="slidenum">
              <a:rPr lang="en-GB" smtClean="0"/>
              <a:t>15</a:t>
            </a:fld>
            <a:endParaRPr lang="en-GB"/>
          </a:p>
        </p:txBody>
      </p:sp>
    </p:spTree>
    <p:extLst>
      <p:ext uri="{BB962C8B-B14F-4D97-AF65-F5344CB8AC3E}">
        <p14:creationId xmlns:p14="http://schemas.microsoft.com/office/powerpoint/2010/main" val="3998758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4F8C52-71F3-4F2B-A33D-C54CA2684EF9}" type="slidenum">
              <a:rPr lang="en-GB" smtClean="0"/>
              <a:t>16</a:t>
            </a:fld>
            <a:endParaRPr lang="en-GB"/>
          </a:p>
        </p:txBody>
      </p:sp>
    </p:spTree>
    <p:extLst>
      <p:ext uri="{BB962C8B-B14F-4D97-AF65-F5344CB8AC3E}">
        <p14:creationId xmlns:p14="http://schemas.microsoft.com/office/powerpoint/2010/main" val="3998758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4F8C52-71F3-4F2B-A33D-C54CA2684EF9}" type="slidenum">
              <a:rPr lang="en-GB" smtClean="0"/>
              <a:t>17</a:t>
            </a:fld>
            <a:endParaRPr lang="en-GB"/>
          </a:p>
        </p:txBody>
      </p:sp>
    </p:spTree>
    <p:extLst>
      <p:ext uri="{BB962C8B-B14F-4D97-AF65-F5344CB8AC3E}">
        <p14:creationId xmlns:p14="http://schemas.microsoft.com/office/powerpoint/2010/main" val="3998758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4F8C52-71F3-4F2B-A33D-C54CA2684EF9}" type="slidenum">
              <a:rPr lang="en-GB" smtClean="0"/>
              <a:t>18</a:t>
            </a:fld>
            <a:endParaRPr lang="en-GB"/>
          </a:p>
        </p:txBody>
      </p:sp>
    </p:spTree>
    <p:extLst>
      <p:ext uri="{BB962C8B-B14F-4D97-AF65-F5344CB8AC3E}">
        <p14:creationId xmlns:p14="http://schemas.microsoft.com/office/powerpoint/2010/main" val="3998758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4F8C52-71F3-4F2B-A33D-C54CA2684EF9}" type="slidenum">
              <a:rPr lang="en-GB" smtClean="0"/>
              <a:t>19</a:t>
            </a:fld>
            <a:endParaRPr lang="en-GB"/>
          </a:p>
        </p:txBody>
      </p:sp>
    </p:spTree>
    <p:extLst>
      <p:ext uri="{BB962C8B-B14F-4D97-AF65-F5344CB8AC3E}">
        <p14:creationId xmlns:p14="http://schemas.microsoft.com/office/powerpoint/2010/main" val="3998758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4F8C52-71F3-4F2B-A33D-C54CA2684EF9}" type="slidenum">
              <a:rPr lang="en-GB" smtClean="0"/>
              <a:t>20</a:t>
            </a:fld>
            <a:endParaRPr lang="en-GB"/>
          </a:p>
        </p:txBody>
      </p:sp>
    </p:spTree>
    <p:extLst>
      <p:ext uri="{BB962C8B-B14F-4D97-AF65-F5344CB8AC3E}">
        <p14:creationId xmlns:p14="http://schemas.microsoft.com/office/powerpoint/2010/main" val="3998758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4F8C52-71F3-4F2B-A33D-C54CA2684EF9}" type="slidenum">
              <a:rPr lang="en-GB" smtClean="0"/>
              <a:t>21</a:t>
            </a:fld>
            <a:endParaRPr lang="en-GB"/>
          </a:p>
        </p:txBody>
      </p:sp>
    </p:spTree>
    <p:extLst>
      <p:ext uri="{BB962C8B-B14F-4D97-AF65-F5344CB8AC3E}">
        <p14:creationId xmlns:p14="http://schemas.microsoft.com/office/powerpoint/2010/main" val="3998758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4F8C52-71F3-4F2B-A33D-C54CA2684EF9}" type="slidenum">
              <a:rPr lang="en-GB" smtClean="0"/>
              <a:t>22</a:t>
            </a:fld>
            <a:endParaRPr lang="en-GB"/>
          </a:p>
        </p:txBody>
      </p:sp>
    </p:spTree>
    <p:extLst>
      <p:ext uri="{BB962C8B-B14F-4D97-AF65-F5344CB8AC3E}">
        <p14:creationId xmlns:p14="http://schemas.microsoft.com/office/powerpoint/2010/main" val="39987587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4F8C52-71F3-4F2B-A33D-C54CA2684EF9}" type="slidenum">
              <a:rPr lang="en-GB" smtClean="0"/>
              <a:t>23</a:t>
            </a:fld>
            <a:endParaRPr lang="en-GB"/>
          </a:p>
        </p:txBody>
      </p:sp>
    </p:spTree>
    <p:extLst>
      <p:ext uri="{BB962C8B-B14F-4D97-AF65-F5344CB8AC3E}">
        <p14:creationId xmlns:p14="http://schemas.microsoft.com/office/powerpoint/2010/main" val="39987587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4F8C52-71F3-4F2B-A33D-C54CA2684EF9}" type="slidenum">
              <a:rPr lang="en-GB" smtClean="0"/>
              <a:t>24</a:t>
            </a:fld>
            <a:endParaRPr lang="en-GB"/>
          </a:p>
        </p:txBody>
      </p:sp>
    </p:spTree>
    <p:extLst>
      <p:ext uri="{BB962C8B-B14F-4D97-AF65-F5344CB8AC3E}">
        <p14:creationId xmlns:p14="http://schemas.microsoft.com/office/powerpoint/2010/main" val="3998758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4F8C52-71F3-4F2B-A33D-C54CA2684EF9}" type="slidenum">
              <a:rPr lang="en-GB" smtClean="0"/>
              <a:t>7</a:t>
            </a:fld>
            <a:endParaRPr lang="en-GB"/>
          </a:p>
        </p:txBody>
      </p:sp>
    </p:spTree>
    <p:extLst>
      <p:ext uri="{BB962C8B-B14F-4D97-AF65-F5344CB8AC3E}">
        <p14:creationId xmlns:p14="http://schemas.microsoft.com/office/powerpoint/2010/main" val="4223178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4F8C52-71F3-4F2B-A33D-C54CA2684EF9}" type="slidenum">
              <a:rPr lang="en-GB" smtClean="0"/>
              <a:t>25</a:t>
            </a:fld>
            <a:endParaRPr lang="en-GB"/>
          </a:p>
        </p:txBody>
      </p:sp>
    </p:spTree>
    <p:extLst>
      <p:ext uri="{BB962C8B-B14F-4D97-AF65-F5344CB8AC3E}">
        <p14:creationId xmlns:p14="http://schemas.microsoft.com/office/powerpoint/2010/main" val="39987587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4F8C52-71F3-4F2B-A33D-C54CA2684EF9}" type="slidenum">
              <a:rPr lang="en-GB" smtClean="0"/>
              <a:t>26</a:t>
            </a:fld>
            <a:endParaRPr lang="en-GB"/>
          </a:p>
        </p:txBody>
      </p:sp>
    </p:spTree>
    <p:extLst>
      <p:ext uri="{BB962C8B-B14F-4D97-AF65-F5344CB8AC3E}">
        <p14:creationId xmlns:p14="http://schemas.microsoft.com/office/powerpoint/2010/main" val="39987587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4F8C52-71F3-4F2B-A33D-C54CA2684EF9}" type="slidenum">
              <a:rPr lang="en-GB" smtClean="0"/>
              <a:t>27</a:t>
            </a:fld>
            <a:endParaRPr lang="en-GB"/>
          </a:p>
        </p:txBody>
      </p:sp>
    </p:spTree>
    <p:extLst>
      <p:ext uri="{BB962C8B-B14F-4D97-AF65-F5344CB8AC3E}">
        <p14:creationId xmlns:p14="http://schemas.microsoft.com/office/powerpoint/2010/main" val="39987587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4F8C52-71F3-4F2B-A33D-C54CA2684EF9}" type="slidenum">
              <a:rPr lang="en-GB" smtClean="0"/>
              <a:t>28</a:t>
            </a:fld>
            <a:endParaRPr lang="en-GB"/>
          </a:p>
        </p:txBody>
      </p:sp>
    </p:spTree>
    <p:extLst>
      <p:ext uri="{BB962C8B-B14F-4D97-AF65-F5344CB8AC3E}">
        <p14:creationId xmlns:p14="http://schemas.microsoft.com/office/powerpoint/2010/main" val="39987587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4F8C52-71F3-4F2B-A33D-C54CA2684EF9}" type="slidenum">
              <a:rPr lang="en-GB" smtClean="0"/>
              <a:t>29</a:t>
            </a:fld>
            <a:endParaRPr lang="en-GB"/>
          </a:p>
        </p:txBody>
      </p:sp>
    </p:spTree>
    <p:extLst>
      <p:ext uri="{BB962C8B-B14F-4D97-AF65-F5344CB8AC3E}">
        <p14:creationId xmlns:p14="http://schemas.microsoft.com/office/powerpoint/2010/main" val="39987587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41E95A1D-D7C5-4EBA-8EAF-198D11AE403B}" type="slidenum">
              <a:rPr lang="en-GB" smtClean="0"/>
              <a:t>33</a:t>
            </a:fld>
            <a:endParaRPr lang="en-GB"/>
          </a:p>
        </p:txBody>
      </p:sp>
    </p:spTree>
    <p:extLst>
      <p:ext uri="{BB962C8B-B14F-4D97-AF65-F5344CB8AC3E}">
        <p14:creationId xmlns:p14="http://schemas.microsoft.com/office/powerpoint/2010/main" val="25269674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41E95A1D-D7C5-4EBA-8EAF-198D11AE403B}" type="slidenum">
              <a:rPr lang="en-GB" smtClean="0"/>
              <a:t>34</a:t>
            </a:fld>
            <a:endParaRPr lang="en-GB"/>
          </a:p>
        </p:txBody>
      </p:sp>
    </p:spTree>
    <p:extLst>
      <p:ext uri="{BB962C8B-B14F-4D97-AF65-F5344CB8AC3E}">
        <p14:creationId xmlns:p14="http://schemas.microsoft.com/office/powerpoint/2010/main" val="25269674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41E95A1D-D7C5-4EBA-8EAF-198D11AE403B}" type="slidenum">
              <a:rPr lang="en-GB" smtClean="0"/>
              <a:t>35</a:t>
            </a:fld>
            <a:endParaRPr lang="en-GB"/>
          </a:p>
        </p:txBody>
      </p:sp>
    </p:spTree>
    <p:extLst>
      <p:ext uri="{BB962C8B-B14F-4D97-AF65-F5344CB8AC3E}">
        <p14:creationId xmlns:p14="http://schemas.microsoft.com/office/powerpoint/2010/main" val="25269674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41E95A1D-D7C5-4EBA-8EAF-198D11AE403B}" type="slidenum">
              <a:rPr lang="en-GB" smtClean="0"/>
              <a:t>36</a:t>
            </a:fld>
            <a:endParaRPr lang="en-GB"/>
          </a:p>
        </p:txBody>
      </p:sp>
    </p:spTree>
    <p:extLst>
      <p:ext uri="{BB962C8B-B14F-4D97-AF65-F5344CB8AC3E}">
        <p14:creationId xmlns:p14="http://schemas.microsoft.com/office/powerpoint/2010/main" val="25269674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4F8C52-71F3-4F2B-A33D-C54CA2684EF9}" type="slidenum">
              <a:rPr lang="en-GB" smtClean="0"/>
              <a:t>37</a:t>
            </a:fld>
            <a:endParaRPr lang="en-GB"/>
          </a:p>
        </p:txBody>
      </p:sp>
    </p:spTree>
    <p:extLst>
      <p:ext uri="{BB962C8B-B14F-4D97-AF65-F5344CB8AC3E}">
        <p14:creationId xmlns:p14="http://schemas.microsoft.com/office/powerpoint/2010/main" val="422317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4F8C52-71F3-4F2B-A33D-C54CA2684EF9}" type="slidenum">
              <a:rPr lang="en-GB" smtClean="0"/>
              <a:t>8</a:t>
            </a:fld>
            <a:endParaRPr lang="en-GB"/>
          </a:p>
        </p:txBody>
      </p:sp>
    </p:spTree>
    <p:extLst>
      <p:ext uri="{BB962C8B-B14F-4D97-AF65-F5344CB8AC3E}">
        <p14:creationId xmlns:p14="http://schemas.microsoft.com/office/powerpoint/2010/main" val="4223178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4F8C52-71F3-4F2B-A33D-C54CA2684EF9}" type="slidenum">
              <a:rPr lang="en-GB" smtClean="0"/>
              <a:t>38</a:t>
            </a:fld>
            <a:endParaRPr lang="en-GB"/>
          </a:p>
        </p:txBody>
      </p:sp>
    </p:spTree>
    <p:extLst>
      <p:ext uri="{BB962C8B-B14F-4D97-AF65-F5344CB8AC3E}">
        <p14:creationId xmlns:p14="http://schemas.microsoft.com/office/powerpoint/2010/main" val="4223178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4F8C52-71F3-4F2B-A33D-C54CA2684EF9}" type="slidenum">
              <a:rPr lang="en-GB" smtClean="0"/>
              <a:t>39</a:t>
            </a:fld>
            <a:endParaRPr lang="en-GB"/>
          </a:p>
        </p:txBody>
      </p:sp>
    </p:spTree>
    <p:extLst>
      <p:ext uri="{BB962C8B-B14F-4D97-AF65-F5344CB8AC3E}">
        <p14:creationId xmlns:p14="http://schemas.microsoft.com/office/powerpoint/2010/main" val="4223178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4F8C52-71F3-4F2B-A33D-C54CA2684EF9}" type="slidenum">
              <a:rPr lang="en-GB" smtClean="0"/>
              <a:t>40</a:t>
            </a:fld>
            <a:endParaRPr lang="en-GB"/>
          </a:p>
        </p:txBody>
      </p:sp>
    </p:spTree>
    <p:extLst>
      <p:ext uri="{BB962C8B-B14F-4D97-AF65-F5344CB8AC3E}">
        <p14:creationId xmlns:p14="http://schemas.microsoft.com/office/powerpoint/2010/main" val="4223178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4F8C52-71F3-4F2B-A33D-C54CA2684EF9}" type="slidenum">
              <a:rPr lang="en-GB" smtClean="0"/>
              <a:t>42</a:t>
            </a:fld>
            <a:endParaRPr lang="en-GB"/>
          </a:p>
        </p:txBody>
      </p:sp>
    </p:spTree>
    <p:extLst>
      <p:ext uri="{BB962C8B-B14F-4D97-AF65-F5344CB8AC3E}">
        <p14:creationId xmlns:p14="http://schemas.microsoft.com/office/powerpoint/2010/main" val="4223178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4F8C52-71F3-4F2B-A33D-C54CA2684EF9}" type="slidenum">
              <a:rPr lang="en-GB" smtClean="0"/>
              <a:t>43</a:t>
            </a:fld>
            <a:endParaRPr lang="en-GB"/>
          </a:p>
        </p:txBody>
      </p:sp>
    </p:spTree>
    <p:extLst>
      <p:ext uri="{BB962C8B-B14F-4D97-AF65-F5344CB8AC3E}">
        <p14:creationId xmlns:p14="http://schemas.microsoft.com/office/powerpoint/2010/main" val="422317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4F8C52-71F3-4F2B-A33D-C54CA2684EF9}" type="slidenum">
              <a:rPr lang="en-GB" smtClean="0"/>
              <a:t>9</a:t>
            </a:fld>
            <a:endParaRPr lang="en-GB"/>
          </a:p>
        </p:txBody>
      </p:sp>
    </p:spTree>
    <p:extLst>
      <p:ext uri="{BB962C8B-B14F-4D97-AF65-F5344CB8AC3E}">
        <p14:creationId xmlns:p14="http://schemas.microsoft.com/office/powerpoint/2010/main" val="422317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4F8C52-71F3-4F2B-A33D-C54CA2684EF9}" type="slidenum">
              <a:rPr lang="en-GB" smtClean="0"/>
              <a:t>10</a:t>
            </a:fld>
            <a:endParaRPr lang="en-GB"/>
          </a:p>
        </p:txBody>
      </p:sp>
    </p:spTree>
    <p:extLst>
      <p:ext uri="{BB962C8B-B14F-4D97-AF65-F5344CB8AC3E}">
        <p14:creationId xmlns:p14="http://schemas.microsoft.com/office/powerpoint/2010/main" val="422317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4F8C52-71F3-4F2B-A33D-C54CA2684EF9}" type="slidenum">
              <a:rPr lang="en-GB" smtClean="0"/>
              <a:t>11</a:t>
            </a:fld>
            <a:endParaRPr lang="en-GB"/>
          </a:p>
        </p:txBody>
      </p:sp>
    </p:spTree>
    <p:extLst>
      <p:ext uri="{BB962C8B-B14F-4D97-AF65-F5344CB8AC3E}">
        <p14:creationId xmlns:p14="http://schemas.microsoft.com/office/powerpoint/2010/main" val="422317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4F8C52-71F3-4F2B-A33D-C54CA2684EF9}" type="slidenum">
              <a:rPr lang="en-GB" smtClean="0"/>
              <a:t>12</a:t>
            </a:fld>
            <a:endParaRPr lang="en-GB"/>
          </a:p>
        </p:txBody>
      </p:sp>
    </p:spTree>
    <p:extLst>
      <p:ext uri="{BB962C8B-B14F-4D97-AF65-F5344CB8AC3E}">
        <p14:creationId xmlns:p14="http://schemas.microsoft.com/office/powerpoint/2010/main" val="422317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4F8C52-71F3-4F2B-A33D-C54CA2684EF9}" type="slidenum">
              <a:rPr lang="en-GB" smtClean="0"/>
              <a:t>13</a:t>
            </a:fld>
            <a:endParaRPr lang="en-GB"/>
          </a:p>
        </p:txBody>
      </p:sp>
    </p:spTree>
    <p:extLst>
      <p:ext uri="{BB962C8B-B14F-4D97-AF65-F5344CB8AC3E}">
        <p14:creationId xmlns:p14="http://schemas.microsoft.com/office/powerpoint/2010/main" val="422317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4F8C52-71F3-4F2B-A33D-C54CA2684EF9}" type="slidenum">
              <a:rPr lang="en-GB" smtClean="0"/>
              <a:t>14</a:t>
            </a:fld>
            <a:endParaRPr lang="en-GB"/>
          </a:p>
        </p:txBody>
      </p:sp>
    </p:spTree>
    <p:extLst>
      <p:ext uri="{BB962C8B-B14F-4D97-AF65-F5344CB8AC3E}">
        <p14:creationId xmlns:p14="http://schemas.microsoft.com/office/powerpoint/2010/main" val="422317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25946955-A509-404A-8FD1-DEF1C96F2E3C}" type="datetimeFigureOut">
              <a:rPr lang="en-GB" smtClean="0"/>
              <a:t>23/03/2018</a:t>
            </a:fld>
            <a:endParaRPr lang="en-GB"/>
          </a:p>
        </p:txBody>
      </p:sp>
      <p:sp>
        <p:nvSpPr>
          <p:cNvPr id="20" name="Footer Placeholder 19"/>
          <p:cNvSpPr>
            <a:spLocks noGrp="1"/>
          </p:cNvSpPr>
          <p:nvPr>
            <p:ph type="ftr" sz="quarter" idx="11"/>
          </p:nvPr>
        </p:nvSpPr>
        <p:spPr/>
        <p:txBody>
          <a:bodyPr/>
          <a:lstStyle>
            <a:extLst/>
          </a:lstStyle>
          <a:p>
            <a:endParaRPr lang="en-GB"/>
          </a:p>
        </p:txBody>
      </p:sp>
      <p:sp>
        <p:nvSpPr>
          <p:cNvPr id="10" name="Slide Number Placeholder 9"/>
          <p:cNvSpPr>
            <a:spLocks noGrp="1"/>
          </p:cNvSpPr>
          <p:nvPr>
            <p:ph type="sldNum" sz="quarter" idx="12"/>
          </p:nvPr>
        </p:nvSpPr>
        <p:spPr/>
        <p:txBody>
          <a:bodyPr/>
          <a:lstStyle>
            <a:extLst/>
          </a:lstStyle>
          <a:p>
            <a:fld id="{B9B14D56-4A0A-41A5-9FD1-7DCB4EBBA864}" type="slidenum">
              <a:rPr lang="en-GB" smtClean="0"/>
              <a:t>‹#›</a:t>
            </a:fld>
            <a:endParaRPr lang="en-GB"/>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5946955-A509-404A-8FD1-DEF1C96F2E3C}" type="datetimeFigureOut">
              <a:rPr lang="en-GB" smtClean="0"/>
              <a:t>23/03/2018</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B9B14D56-4A0A-41A5-9FD1-7DCB4EBBA864}"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5946955-A509-404A-8FD1-DEF1C96F2E3C}" type="datetimeFigureOut">
              <a:rPr lang="en-GB" smtClean="0"/>
              <a:t>23/03/2018</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B9B14D56-4A0A-41A5-9FD1-7DCB4EBBA864}"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5946955-A509-404A-8FD1-DEF1C96F2E3C}" type="datetimeFigureOut">
              <a:rPr lang="en-GB" smtClean="0"/>
              <a:t>23/03/2018</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B9B14D56-4A0A-41A5-9FD1-7DCB4EBBA864}"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5946955-A509-404A-8FD1-DEF1C96F2E3C}" type="datetimeFigureOut">
              <a:rPr lang="en-GB" smtClean="0"/>
              <a:t>23/03/2018</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B9B14D56-4A0A-41A5-9FD1-7DCB4EBBA864}" type="slidenum">
              <a:rPr lang="en-GB" smtClean="0"/>
              <a:t>‹#›</a:t>
            </a:fld>
            <a:endParaRPr lang="en-GB"/>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5946955-A509-404A-8FD1-DEF1C96F2E3C}" type="datetimeFigureOut">
              <a:rPr lang="en-GB" smtClean="0"/>
              <a:t>23/03/2018</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B9B14D56-4A0A-41A5-9FD1-7DCB4EBBA864}"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5946955-A509-404A-8FD1-DEF1C96F2E3C}" type="datetimeFigureOut">
              <a:rPr lang="en-GB" smtClean="0"/>
              <a:t>23/03/2018</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B9B14D56-4A0A-41A5-9FD1-7DCB4EBBA864}"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5946955-A509-404A-8FD1-DEF1C96F2E3C}" type="datetimeFigureOut">
              <a:rPr lang="en-GB" smtClean="0"/>
              <a:t>23/03/2018</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B9B14D56-4A0A-41A5-9FD1-7DCB4EBBA864}"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25946955-A509-404A-8FD1-DEF1C96F2E3C}" type="datetimeFigureOut">
              <a:rPr lang="en-GB" smtClean="0"/>
              <a:t>23/03/2018</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B9B14D56-4A0A-41A5-9FD1-7DCB4EBBA864}" type="slidenum">
              <a:rPr lang="en-GB" smtClean="0"/>
              <a:t>‹#›</a:t>
            </a:fld>
            <a:endParaRPr lang="en-GB"/>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5946955-A509-404A-8FD1-DEF1C96F2E3C}" type="datetimeFigureOut">
              <a:rPr lang="en-GB" smtClean="0"/>
              <a:t>23/03/2018</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B9B14D56-4A0A-41A5-9FD1-7DCB4EBBA864}"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25946955-A509-404A-8FD1-DEF1C96F2E3C}" type="datetimeFigureOut">
              <a:rPr lang="en-GB" smtClean="0"/>
              <a:t>23/03/2018</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B9B14D56-4A0A-41A5-9FD1-7DCB4EBBA864}" type="slidenum">
              <a:rPr lang="en-GB" smtClean="0"/>
              <a:t>‹#›</a:t>
            </a:fld>
            <a:endParaRPr lang="en-GB"/>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5946955-A509-404A-8FD1-DEF1C96F2E3C}" type="datetimeFigureOut">
              <a:rPr lang="en-GB" smtClean="0"/>
              <a:t>23/03/2018</a:t>
            </a:fld>
            <a:endParaRPr lang="en-GB"/>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GB"/>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9B14D56-4A0A-41A5-9FD1-7DCB4EBBA864}" type="slidenum">
              <a:rPr lang="en-GB" smtClean="0"/>
              <a:t>‹#›</a:t>
            </a:fld>
            <a:endParaRPr lang="en-GB"/>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gif"/><Relationship Id="rId4" Type="http://schemas.openxmlformats.org/officeDocument/2006/relationships/image" Target="../media/image6.png"/><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png"/><Relationship Id="rId7" Type="http://schemas.openxmlformats.org/officeDocument/2006/relationships/hyperlink" Target="https://www.google.co.uk/url?sa=i&amp;rct=j&amp;q=&amp;esrc=s&amp;source=images&amp;cd=&amp;cad=rja&amp;uact=8&amp;ved=2ahUKEwj6qIv-7vDZAhXJRhQKHUqTCwwQjRx6BAgAEAU&amp;url=https://www.ncetm.org.uk/resources/25551&amp;psig=AOvVaw1yiQGteeeN0obBShEooefw&amp;ust=152129051742188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0ahUKEwiSl5WVyN_ZAhXipVkKHaRuABsQjRwIBg&amp;url=https://www.st-margaretclitherow.nottingham.sch.uk/maths-at-smc&amp;psig=AOvVaw29_lW_s-hcNGwCL9y-5HNW&amp;ust=152069597181980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hyperlink" Target="https://www.google.co.uk/url?sa=i&amp;rct=j&amp;q=&amp;esrc=s&amp;source=images&amp;cd=&amp;cad=rja&amp;uact=8&amp;ved=0ahUKEwj6--O0yN_ZAhUIjlkKHTZGARQQjRwIBg&amp;url=https://mathteachingstrategies.wordpress.com/2008/11/24/concrete-and-abstract-representations-using-mathematical-tools/&amp;psig=AOvVaw1tF4uaDM0N4i6lRqContKV&amp;ust=1520695893832568"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4.png"/><Relationship Id="rId7" Type="http://schemas.openxmlformats.org/officeDocument/2006/relationships/image" Target="../media/image57.jpeg"/><Relationship Id="rId2"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hyperlink" Target="https://www.google.co.uk/url?sa=i&amp;rct=j&amp;q=&amp;esrc=s&amp;source=images&amp;cd=&amp;cad=rja&amp;uact=8&amp;ved=2ahUKEwiHkemLmYLaAhUD1xQKHa7qD5kQjRx6BAgAEAU&amp;url=https://www.youtube.com/watch?v=vorB8ofPl9o&amp;psig=AOvVaw0W6aU_De8GKAAwHoWs7hst&amp;ust=1521885738273881" TargetMode="External"/><Relationship Id="rId5" Type="http://schemas.openxmlformats.org/officeDocument/2006/relationships/image" Target="../media/image56.jpeg"/><Relationship Id="rId4" Type="http://schemas.openxmlformats.org/officeDocument/2006/relationships/image" Target="../media/image55.png"/></Relationships>
</file>

<file path=ppt/slides/_rels/slide4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11plusforparents.co.uk/" TargetMode="External"/><Relationship Id="rId2" Type="http://schemas.openxmlformats.org/officeDocument/2006/relationships/hyperlink" Target="https://www.mathsisfun.com/"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4297" y="5695419"/>
            <a:ext cx="6120680" cy="400110"/>
          </a:xfrm>
          <a:prstGeom prst="rect">
            <a:avLst/>
          </a:prstGeom>
          <a:noFill/>
        </p:spPr>
        <p:txBody>
          <a:bodyPr wrap="square" rtlCol="0">
            <a:spAutoFit/>
          </a:bodyPr>
          <a:lstStyle/>
          <a:p>
            <a:r>
              <a:rPr lang="en-GB" sz="2000" dirty="0" err="1" smtClean="0">
                <a:latin typeface="Trebuchet MS" panose="020B0603020202020204" pitchFamily="34" charset="0"/>
              </a:rPr>
              <a:t>Nicoleta</a:t>
            </a:r>
            <a:r>
              <a:rPr lang="en-GB" sz="2000" dirty="0" smtClean="0">
                <a:latin typeface="Trebuchet MS" panose="020B0603020202020204" pitchFamily="34" charset="0"/>
              </a:rPr>
              <a:t> Balan</a:t>
            </a:r>
            <a:r>
              <a:rPr lang="en-GB" sz="2000" dirty="0">
                <a:latin typeface="Trebuchet MS" panose="020B0603020202020204" pitchFamily="34" charset="0"/>
              </a:rPr>
              <a:t> </a:t>
            </a:r>
            <a:r>
              <a:rPr lang="en-GB" sz="2000" dirty="0" smtClean="0">
                <a:latin typeface="Trebuchet MS" panose="020B0603020202020204" pitchFamily="34" charset="0"/>
              </a:rPr>
              <a:t>- Mathematics Subject Leader </a:t>
            </a:r>
            <a:endParaRPr lang="en-GB" sz="2000" dirty="0">
              <a:latin typeface="Trebuchet MS" panose="020B0603020202020204" pitchFamily="34" charset="0"/>
            </a:endParaRPr>
          </a:p>
        </p:txBody>
      </p:sp>
      <p:sp>
        <p:nvSpPr>
          <p:cNvPr id="5" name="TextBox 4"/>
          <p:cNvSpPr txBox="1"/>
          <p:nvPr/>
        </p:nvSpPr>
        <p:spPr>
          <a:xfrm>
            <a:off x="5824138" y="4823460"/>
            <a:ext cx="2808312" cy="584775"/>
          </a:xfrm>
          <a:prstGeom prst="rect">
            <a:avLst/>
          </a:prstGeom>
          <a:noFill/>
        </p:spPr>
        <p:txBody>
          <a:bodyPr wrap="square" rtlCol="0">
            <a:spAutoFit/>
          </a:bodyPr>
          <a:lstStyle/>
          <a:p>
            <a:r>
              <a:rPr lang="en-GB" sz="3200" dirty="0" smtClean="0">
                <a:latin typeface="Trebuchet MS" panose="020B0603020202020204" pitchFamily="34" charset="0"/>
              </a:rPr>
              <a:t>March 2018</a:t>
            </a:r>
            <a:endParaRPr lang="en-GB" sz="3200" dirty="0">
              <a:latin typeface="Trebuchet MS" panose="020B0603020202020204" pitchFamily="34" charset="0"/>
            </a:endParaRPr>
          </a:p>
        </p:txBody>
      </p:sp>
      <p:pic>
        <p:nvPicPr>
          <p:cNvPr id="6" name="Picture 5"/>
          <p:cNvPicPr/>
          <p:nvPr/>
        </p:nvPicPr>
        <p:blipFill rotWithShape="1">
          <a:blip r:embed="rId2"/>
          <a:srcRect l="8736" t="15082" r="78439" b="67028"/>
          <a:stretch/>
        </p:blipFill>
        <p:spPr bwMode="auto">
          <a:xfrm>
            <a:off x="6876256" y="421399"/>
            <a:ext cx="1296144" cy="1207401"/>
          </a:xfrm>
          <a:prstGeom prst="rect">
            <a:avLst/>
          </a:prstGeom>
          <a:ln>
            <a:noFill/>
          </a:ln>
          <a:extLst>
            <a:ext uri="{53640926-AAD7-44D8-BBD7-CCE9431645EC}">
              <a14:shadowObscured xmlns:a14="http://schemas.microsoft.com/office/drawing/2010/main"/>
            </a:ext>
          </a:extLst>
        </p:spPr>
      </p:pic>
      <p:sp>
        <p:nvSpPr>
          <p:cNvPr id="8" name="Title 7"/>
          <p:cNvSpPr>
            <a:spLocks noGrp="1"/>
          </p:cNvSpPr>
          <p:nvPr>
            <p:ph type="ctrTitle"/>
          </p:nvPr>
        </p:nvSpPr>
        <p:spPr>
          <a:xfrm>
            <a:off x="971600" y="1645580"/>
            <a:ext cx="7772400" cy="1828800"/>
          </a:xfrm>
        </p:spPr>
        <p:txBody>
          <a:bodyPr>
            <a:normAutofit/>
          </a:bodyPr>
          <a:lstStyle/>
          <a:p>
            <a:r>
              <a:rPr lang="en-GB" dirty="0" smtClean="0">
                <a:latin typeface="Trebuchet MS" panose="020B0603020202020204" pitchFamily="34" charset="0"/>
              </a:rPr>
              <a:t>Mathematics Workshop for  Key Stage2 Parents/Carers</a:t>
            </a:r>
            <a:endParaRPr lang="en-GB" dirty="0">
              <a:latin typeface="Trebuchet MS" panose="020B0603020202020204" pitchFamily="34" charset="0"/>
            </a:endParaRPr>
          </a:p>
        </p:txBody>
      </p:sp>
      <p:sp>
        <p:nvSpPr>
          <p:cNvPr id="2" name="TextBox 1"/>
          <p:cNvSpPr txBox="1"/>
          <p:nvPr/>
        </p:nvSpPr>
        <p:spPr>
          <a:xfrm>
            <a:off x="1259632" y="866410"/>
            <a:ext cx="4752528" cy="830997"/>
          </a:xfrm>
          <a:prstGeom prst="rect">
            <a:avLst/>
          </a:prstGeom>
          <a:noFill/>
        </p:spPr>
        <p:txBody>
          <a:bodyPr wrap="square" rtlCol="0">
            <a:spAutoFit/>
          </a:bodyPr>
          <a:lstStyle/>
          <a:p>
            <a:r>
              <a:rPr lang="en-GB" sz="2400" b="1" dirty="0" smtClean="0">
                <a:solidFill>
                  <a:srgbClr val="FF0000"/>
                </a:solidFill>
              </a:rPr>
              <a:t>Please note that this PPT can be found on the school website.  </a:t>
            </a:r>
            <a:endParaRPr lang="en-GB" sz="2400" b="1" dirty="0">
              <a:solidFill>
                <a:srgbClr val="FF0000"/>
              </a:solidFill>
            </a:endParaRPr>
          </a:p>
        </p:txBody>
      </p:sp>
    </p:spTree>
    <p:extLst>
      <p:ext uri="{BB962C8B-B14F-4D97-AF65-F5344CB8AC3E}">
        <p14:creationId xmlns:p14="http://schemas.microsoft.com/office/powerpoint/2010/main" val="27784855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1600" y="548680"/>
            <a:ext cx="7906331" cy="769441"/>
          </a:xfrm>
          <a:prstGeom prst="rect">
            <a:avLst/>
          </a:prstGeom>
          <a:noFill/>
        </p:spPr>
        <p:txBody>
          <a:bodyPr wrap="none" lIns="91440" tIns="45720" rIns="91440" bIns="45720">
            <a:spAutoFit/>
          </a:bodyPr>
          <a:lstStyle/>
          <a:p>
            <a:pPr algn="ctr"/>
            <a:r>
              <a:rPr lang="en-US" sz="4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rebuchet MS" panose="020B0603020202020204" pitchFamily="34" charset="0"/>
              </a:rPr>
              <a:t>Concrete – Pictorial -Abstract</a:t>
            </a:r>
            <a:endParaRPr lang="en-US" sz="4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rebuchet MS" panose="020B0603020202020204" pitchFamily="34" charset="0"/>
            </a:endParaRPr>
          </a:p>
        </p:txBody>
      </p:sp>
      <p:sp>
        <p:nvSpPr>
          <p:cNvPr id="2" name="Rectangle 1"/>
          <p:cNvSpPr/>
          <p:nvPr/>
        </p:nvSpPr>
        <p:spPr>
          <a:xfrm>
            <a:off x="1187623" y="1772816"/>
            <a:ext cx="7690307" cy="3108543"/>
          </a:xfrm>
          <a:prstGeom prst="rect">
            <a:avLst/>
          </a:prstGeom>
        </p:spPr>
        <p:txBody>
          <a:bodyPr wrap="square">
            <a:spAutoFit/>
          </a:bodyPr>
          <a:lstStyle/>
          <a:p>
            <a:r>
              <a:rPr lang="en-GB" sz="2800" dirty="0" smtClean="0">
                <a:latin typeface="Comic Sans MS" panose="030F0702030302020204" pitchFamily="66" charset="0"/>
              </a:rPr>
              <a:t>At London </a:t>
            </a:r>
            <a:r>
              <a:rPr lang="en-GB" sz="2800" dirty="0" err="1" smtClean="0">
                <a:latin typeface="Comic Sans MS" panose="030F0702030302020204" pitchFamily="66" charset="0"/>
              </a:rPr>
              <a:t>Meed</a:t>
            </a:r>
            <a:r>
              <a:rPr lang="en-GB" sz="2800" dirty="0" smtClean="0">
                <a:latin typeface="Comic Sans MS" panose="030F0702030302020204" pitchFamily="66" charset="0"/>
              </a:rPr>
              <a:t> Primary we </a:t>
            </a:r>
            <a:r>
              <a:rPr lang="en-GB" sz="2800" dirty="0">
                <a:latin typeface="Comic Sans MS" panose="030F0702030302020204" pitchFamily="66" charset="0"/>
              </a:rPr>
              <a:t>believe</a:t>
            </a:r>
          </a:p>
          <a:p>
            <a:r>
              <a:rPr lang="en-GB" sz="2800" dirty="0">
                <a:latin typeface="Comic Sans MS" panose="030F0702030302020204" pitchFamily="66" charset="0"/>
              </a:rPr>
              <a:t>that all </a:t>
            </a:r>
            <a:r>
              <a:rPr lang="en-GB" sz="2800" dirty="0" smtClean="0">
                <a:latin typeface="Comic Sans MS" panose="030F0702030302020204" pitchFamily="66" charset="0"/>
              </a:rPr>
              <a:t>students (when </a:t>
            </a:r>
            <a:r>
              <a:rPr lang="en-GB" sz="2800" dirty="0">
                <a:latin typeface="Comic Sans MS" panose="030F0702030302020204" pitchFamily="66" charset="0"/>
              </a:rPr>
              <a:t>introduced to a</a:t>
            </a:r>
          </a:p>
          <a:p>
            <a:r>
              <a:rPr lang="en-GB" sz="2800" dirty="0">
                <a:latin typeface="Comic Sans MS" panose="030F0702030302020204" pitchFamily="66" charset="0"/>
              </a:rPr>
              <a:t>key new </a:t>
            </a:r>
            <a:r>
              <a:rPr lang="en-GB" sz="2800" dirty="0" smtClean="0">
                <a:latin typeface="Comic Sans MS" panose="030F0702030302020204" pitchFamily="66" charset="0"/>
              </a:rPr>
              <a:t>concept) should </a:t>
            </a:r>
            <a:r>
              <a:rPr lang="en-GB" sz="2800" dirty="0">
                <a:latin typeface="Comic Sans MS" panose="030F0702030302020204" pitchFamily="66" charset="0"/>
              </a:rPr>
              <a:t>have the</a:t>
            </a:r>
          </a:p>
          <a:p>
            <a:r>
              <a:rPr lang="en-GB" sz="2800" dirty="0">
                <a:latin typeface="Comic Sans MS" panose="030F0702030302020204" pitchFamily="66" charset="0"/>
              </a:rPr>
              <a:t>opportunity to build competency in this</a:t>
            </a:r>
          </a:p>
          <a:p>
            <a:r>
              <a:rPr lang="en-GB" sz="2800" dirty="0">
                <a:latin typeface="Comic Sans MS" panose="030F0702030302020204" pitchFamily="66" charset="0"/>
              </a:rPr>
              <a:t>topic by taking this approach.</a:t>
            </a:r>
          </a:p>
          <a:p>
            <a:r>
              <a:rPr lang="en-GB" sz="2800" dirty="0">
                <a:latin typeface="Comic Sans MS" panose="030F0702030302020204" pitchFamily="66" charset="0"/>
              </a:rPr>
              <a:t>This is why we work through </a:t>
            </a:r>
            <a:r>
              <a:rPr lang="en-GB" sz="2800" dirty="0" smtClean="0">
                <a:latin typeface="Comic Sans MS" panose="030F0702030302020204" pitchFamily="66" charset="0"/>
              </a:rPr>
              <a:t>a</a:t>
            </a:r>
          </a:p>
          <a:p>
            <a:r>
              <a:rPr lang="en-GB" sz="2800" dirty="0" smtClean="0">
                <a:latin typeface="Comic Sans MS" panose="030F0702030302020204" pitchFamily="66" charset="0"/>
              </a:rPr>
              <a:t> </a:t>
            </a:r>
            <a:r>
              <a:rPr lang="en-GB" sz="2800" b="1" dirty="0">
                <a:latin typeface="Comic Sans MS" panose="030F0702030302020204" pitchFamily="66" charset="0"/>
              </a:rPr>
              <a:t>Concrete </a:t>
            </a:r>
            <a:r>
              <a:rPr lang="en-GB" sz="2800" b="1" dirty="0" smtClean="0">
                <a:latin typeface="Comic Sans MS" panose="030F0702030302020204" pitchFamily="66" charset="0"/>
              </a:rPr>
              <a:t>– Pictorial </a:t>
            </a:r>
            <a:r>
              <a:rPr lang="en-GB" sz="2800" b="1" dirty="0">
                <a:latin typeface="Comic Sans MS" panose="030F0702030302020204" pitchFamily="66" charset="0"/>
              </a:rPr>
              <a:t>– Abstract </a:t>
            </a:r>
            <a:r>
              <a:rPr lang="en-GB" sz="2800" dirty="0" smtClean="0">
                <a:latin typeface="Comic Sans MS" panose="030F0702030302020204" pitchFamily="66" charset="0"/>
              </a:rPr>
              <a:t>approach.</a:t>
            </a:r>
            <a:endParaRPr lang="en-GB" sz="2800" dirty="0">
              <a:latin typeface="Comic Sans MS" panose="030F0702030302020204" pitchFamily="66" charset="0"/>
            </a:endParaRPr>
          </a:p>
        </p:txBody>
      </p:sp>
    </p:spTree>
    <p:extLst>
      <p:ext uri="{BB962C8B-B14F-4D97-AF65-F5344CB8AC3E}">
        <p14:creationId xmlns:p14="http://schemas.microsoft.com/office/powerpoint/2010/main" val="22223965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Image result for base 10 cub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869508"/>
            <a:ext cx="2381280" cy="238128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591371" y="158308"/>
            <a:ext cx="2367956" cy="707886"/>
          </a:xfrm>
          <a:prstGeom prst="rect">
            <a:avLst/>
          </a:prstGeom>
          <a:noFill/>
        </p:spPr>
        <p:txBody>
          <a:bodyPr wrap="none" lIns="91440" tIns="45720" rIns="91440" bIns="45720">
            <a:spAutoFit/>
          </a:bodyPr>
          <a:lstStyle/>
          <a:p>
            <a:pPr algn="ctr"/>
            <a:r>
              <a:rPr lang="en-US"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rebuchet MS" panose="020B0603020202020204" pitchFamily="34" charset="0"/>
              </a:rPr>
              <a:t>Concrete</a:t>
            </a:r>
            <a:endParaRPr lang="en-US"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rebuchet MS" panose="020B0603020202020204" pitchFamily="34" charset="0"/>
            </a:endParaRPr>
          </a:p>
        </p:txBody>
      </p:sp>
      <p:sp>
        <p:nvSpPr>
          <p:cNvPr id="2" name="Rectangle 1"/>
          <p:cNvSpPr/>
          <p:nvPr/>
        </p:nvSpPr>
        <p:spPr>
          <a:xfrm>
            <a:off x="457200" y="692696"/>
            <a:ext cx="8686800" cy="830997"/>
          </a:xfrm>
          <a:prstGeom prst="rect">
            <a:avLst/>
          </a:prstGeom>
        </p:spPr>
        <p:txBody>
          <a:bodyPr wrap="square">
            <a:spAutoFit/>
          </a:bodyPr>
          <a:lstStyle/>
          <a:p>
            <a:r>
              <a:rPr lang="en-GB" sz="2400" dirty="0" smtClean="0">
                <a:latin typeface="Trebuchet MS" panose="020B0603020202020204" pitchFamily="34" charset="0"/>
              </a:rPr>
              <a:t>Students </a:t>
            </a:r>
            <a:r>
              <a:rPr lang="en-GB" sz="2400" dirty="0">
                <a:latin typeface="Trebuchet MS" panose="020B0603020202020204" pitchFamily="34" charset="0"/>
              </a:rPr>
              <a:t>have the opportunity to </a:t>
            </a:r>
            <a:r>
              <a:rPr lang="en-GB" sz="2400" dirty="0" smtClean="0">
                <a:latin typeface="Trebuchet MS" panose="020B0603020202020204" pitchFamily="34" charset="0"/>
              </a:rPr>
              <a:t>use concrete </a:t>
            </a:r>
            <a:r>
              <a:rPr lang="en-GB" sz="2400" dirty="0">
                <a:latin typeface="Trebuchet MS" panose="020B0603020202020204" pitchFamily="34" charset="0"/>
              </a:rPr>
              <a:t>objects and manipulatives to </a:t>
            </a:r>
            <a:r>
              <a:rPr lang="en-GB" sz="2400" dirty="0" smtClean="0">
                <a:latin typeface="Trebuchet MS" panose="020B0603020202020204" pitchFamily="34" charset="0"/>
              </a:rPr>
              <a:t>help them </a:t>
            </a:r>
            <a:r>
              <a:rPr lang="en-GB" sz="2400" dirty="0">
                <a:latin typeface="Trebuchet MS" panose="020B0603020202020204" pitchFamily="34" charset="0"/>
              </a:rPr>
              <a:t>understand what they </a:t>
            </a:r>
            <a:r>
              <a:rPr lang="en-GB" sz="2400" dirty="0" smtClean="0">
                <a:latin typeface="Trebuchet MS" panose="020B0603020202020204" pitchFamily="34" charset="0"/>
              </a:rPr>
              <a:t>are doing</a:t>
            </a:r>
            <a:r>
              <a:rPr lang="en-GB" sz="2400" dirty="0">
                <a:latin typeface="Trebuchet MS" panose="020B0603020202020204" pitchFamily="34" charset="0"/>
              </a:rPr>
              <a:t>.</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6945" y="2319903"/>
            <a:ext cx="1927951" cy="1927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4699" y="3697362"/>
            <a:ext cx="1618446" cy="1216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4319273">
            <a:off x="5503006" y="3390242"/>
            <a:ext cx="1178406" cy="1074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descr="Image result for number lin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220" y="5098210"/>
            <a:ext cx="2651228" cy="104246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dic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13217" y="1869508"/>
            <a:ext cx="1788690" cy="1340909"/>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mage result for rule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97634" y="6021288"/>
            <a:ext cx="2766454" cy="922152"/>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Image result for 100 squar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62798" y="4569148"/>
            <a:ext cx="1928181" cy="19355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36756" y="5971540"/>
            <a:ext cx="1080120" cy="369332"/>
          </a:xfrm>
          <a:prstGeom prst="rect">
            <a:avLst/>
          </a:prstGeom>
          <a:noFill/>
        </p:spPr>
        <p:txBody>
          <a:bodyPr wrap="square" rtlCol="0">
            <a:spAutoFit/>
          </a:bodyPr>
          <a:lstStyle/>
          <a:p>
            <a:r>
              <a:rPr lang="en-GB" dirty="0" smtClean="0"/>
              <a:t>Ruler</a:t>
            </a:r>
            <a:endParaRPr lang="en-GB" dirty="0"/>
          </a:p>
        </p:txBody>
      </p:sp>
      <p:sp>
        <p:nvSpPr>
          <p:cNvPr id="15" name="TextBox 14"/>
          <p:cNvSpPr txBox="1"/>
          <p:nvPr/>
        </p:nvSpPr>
        <p:spPr>
          <a:xfrm>
            <a:off x="3553334" y="3601523"/>
            <a:ext cx="1714078" cy="646331"/>
          </a:xfrm>
          <a:prstGeom prst="rect">
            <a:avLst/>
          </a:prstGeom>
          <a:noFill/>
        </p:spPr>
        <p:txBody>
          <a:bodyPr wrap="square" rtlCol="0">
            <a:spAutoFit/>
          </a:bodyPr>
          <a:lstStyle/>
          <a:p>
            <a:pPr lvl="1"/>
            <a:r>
              <a:rPr lang="en-GB" dirty="0" smtClean="0"/>
              <a:t>Multi link cubes</a:t>
            </a:r>
            <a:endParaRPr lang="en-GB" dirty="0"/>
          </a:p>
        </p:txBody>
      </p:sp>
      <p:sp>
        <p:nvSpPr>
          <p:cNvPr id="16" name="TextBox 15"/>
          <p:cNvSpPr txBox="1"/>
          <p:nvPr/>
        </p:nvSpPr>
        <p:spPr>
          <a:xfrm>
            <a:off x="152400" y="1581864"/>
            <a:ext cx="2492299" cy="369332"/>
          </a:xfrm>
          <a:prstGeom prst="rect">
            <a:avLst/>
          </a:prstGeom>
          <a:noFill/>
        </p:spPr>
        <p:txBody>
          <a:bodyPr wrap="square" rtlCol="0">
            <a:spAutoFit/>
          </a:bodyPr>
          <a:lstStyle/>
          <a:p>
            <a:r>
              <a:rPr lang="en-GB" dirty="0" err="1" smtClean="0"/>
              <a:t>Dienes</a:t>
            </a:r>
            <a:r>
              <a:rPr lang="en-GB" dirty="0" smtClean="0"/>
              <a:t> / Base 10 cubes</a:t>
            </a:r>
            <a:endParaRPr lang="en-GB" dirty="0"/>
          </a:p>
        </p:txBody>
      </p:sp>
      <p:sp>
        <p:nvSpPr>
          <p:cNvPr id="17" name="TextBox 16"/>
          <p:cNvSpPr txBox="1"/>
          <p:nvPr/>
        </p:nvSpPr>
        <p:spPr>
          <a:xfrm>
            <a:off x="5221697" y="3045319"/>
            <a:ext cx="1080120" cy="646331"/>
          </a:xfrm>
          <a:prstGeom prst="rect">
            <a:avLst/>
          </a:prstGeom>
          <a:noFill/>
        </p:spPr>
        <p:txBody>
          <a:bodyPr wrap="square" rtlCol="0">
            <a:spAutoFit/>
          </a:bodyPr>
          <a:lstStyle/>
          <a:p>
            <a:r>
              <a:rPr lang="en-GB" dirty="0" smtClean="0"/>
              <a:t>Bead string</a:t>
            </a:r>
            <a:endParaRPr lang="en-GB" dirty="0"/>
          </a:p>
        </p:txBody>
      </p:sp>
      <p:sp>
        <p:nvSpPr>
          <p:cNvPr id="18" name="TextBox 17"/>
          <p:cNvSpPr txBox="1"/>
          <p:nvPr/>
        </p:nvSpPr>
        <p:spPr>
          <a:xfrm>
            <a:off x="3488845" y="4913894"/>
            <a:ext cx="1955134" cy="369332"/>
          </a:xfrm>
          <a:prstGeom prst="rect">
            <a:avLst/>
          </a:prstGeom>
          <a:noFill/>
        </p:spPr>
        <p:txBody>
          <a:bodyPr wrap="square" rtlCol="0">
            <a:spAutoFit/>
          </a:bodyPr>
          <a:lstStyle/>
          <a:p>
            <a:r>
              <a:rPr lang="en-GB" dirty="0" smtClean="0"/>
              <a:t>Number line</a:t>
            </a:r>
            <a:endParaRPr lang="en-GB" dirty="0"/>
          </a:p>
        </p:txBody>
      </p:sp>
      <p:sp>
        <p:nvSpPr>
          <p:cNvPr id="19" name="TextBox 18"/>
          <p:cNvSpPr txBox="1"/>
          <p:nvPr/>
        </p:nvSpPr>
        <p:spPr>
          <a:xfrm>
            <a:off x="6762529" y="4249619"/>
            <a:ext cx="1868408" cy="369332"/>
          </a:xfrm>
          <a:prstGeom prst="rect">
            <a:avLst/>
          </a:prstGeom>
          <a:noFill/>
        </p:spPr>
        <p:txBody>
          <a:bodyPr wrap="square" rtlCol="0">
            <a:spAutoFit/>
          </a:bodyPr>
          <a:lstStyle/>
          <a:p>
            <a:r>
              <a:rPr lang="en-GB" dirty="0" smtClean="0"/>
              <a:t>100 square/grid</a:t>
            </a:r>
            <a:endParaRPr lang="en-GB" dirty="0"/>
          </a:p>
        </p:txBody>
      </p:sp>
      <p:sp>
        <p:nvSpPr>
          <p:cNvPr id="5" name="AutoShape 2" descr="Image result for place value counters"/>
          <p:cNvSpPr>
            <a:spLocks noChangeAspect="1" noChangeArrowheads="1"/>
          </p:cNvSpPr>
          <p:nvPr/>
        </p:nvSpPr>
        <p:spPr bwMode="auto">
          <a:xfrm>
            <a:off x="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7090" y="4984804"/>
            <a:ext cx="1504309" cy="1001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52400" y="4653825"/>
            <a:ext cx="2093690" cy="369332"/>
          </a:xfrm>
          <a:prstGeom prst="rect">
            <a:avLst/>
          </a:prstGeom>
          <a:noFill/>
        </p:spPr>
        <p:txBody>
          <a:bodyPr wrap="square" rtlCol="0">
            <a:spAutoFit/>
          </a:bodyPr>
          <a:lstStyle/>
          <a:p>
            <a:r>
              <a:rPr lang="en-GB" dirty="0" smtClean="0"/>
              <a:t>Place value counters</a:t>
            </a:r>
            <a:endParaRPr lang="en-GB" dirty="0"/>
          </a:p>
        </p:txBody>
      </p:sp>
      <p:sp>
        <p:nvSpPr>
          <p:cNvPr id="23" name="TextBox 22"/>
          <p:cNvSpPr txBox="1"/>
          <p:nvPr/>
        </p:nvSpPr>
        <p:spPr>
          <a:xfrm>
            <a:off x="7439670" y="1950933"/>
            <a:ext cx="1080120" cy="369332"/>
          </a:xfrm>
          <a:prstGeom prst="rect">
            <a:avLst/>
          </a:prstGeom>
          <a:noFill/>
        </p:spPr>
        <p:txBody>
          <a:bodyPr wrap="square" rtlCol="0">
            <a:spAutoFit/>
          </a:bodyPr>
          <a:lstStyle/>
          <a:p>
            <a:r>
              <a:rPr lang="en-GB" dirty="0" err="1" smtClean="0"/>
              <a:t>Numicon</a:t>
            </a:r>
            <a:endParaRPr lang="en-GB" dirty="0"/>
          </a:p>
        </p:txBody>
      </p:sp>
      <p:sp>
        <p:nvSpPr>
          <p:cNvPr id="24" name="TextBox 23"/>
          <p:cNvSpPr txBox="1"/>
          <p:nvPr/>
        </p:nvSpPr>
        <p:spPr>
          <a:xfrm>
            <a:off x="3110714" y="1523693"/>
            <a:ext cx="1080120" cy="369332"/>
          </a:xfrm>
          <a:prstGeom prst="rect">
            <a:avLst/>
          </a:prstGeom>
          <a:noFill/>
        </p:spPr>
        <p:txBody>
          <a:bodyPr wrap="square" rtlCol="0">
            <a:spAutoFit/>
          </a:bodyPr>
          <a:lstStyle/>
          <a:p>
            <a:r>
              <a:rPr lang="en-GB" dirty="0" smtClean="0"/>
              <a:t>Dice</a:t>
            </a:r>
            <a:endParaRPr lang="en-GB" dirty="0"/>
          </a:p>
        </p:txBody>
      </p:sp>
      <p:sp>
        <p:nvSpPr>
          <p:cNvPr id="7" name="AutoShape 5" descr="Image result for counters"/>
          <p:cNvSpPr>
            <a:spLocks noChangeAspect="1" noChangeArrowheads="1"/>
          </p:cNvSpPr>
          <p:nvPr/>
        </p:nvSpPr>
        <p:spPr bwMode="auto">
          <a:xfrm>
            <a:off x="1524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80764" y="4755287"/>
            <a:ext cx="1216253" cy="1216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5552149" y="4451953"/>
            <a:ext cx="1080120" cy="369332"/>
          </a:xfrm>
          <a:prstGeom prst="rect">
            <a:avLst/>
          </a:prstGeom>
          <a:noFill/>
        </p:spPr>
        <p:txBody>
          <a:bodyPr wrap="square" rtlCol="0">
            <a:spAutoFit/>
          </a:bodyPr>
          <a:lstStyle/>
          <a:p>
            <a:r>
              <a:rPr lang="en-GB" dirty="0" smtClean="0"/>
              <a:t>Counters</a:t>
            </a:r>
            <a:endParaRPr lang="en-GB" dirty="0"/>
          </a:p>
        </p:txBody>
      </p:sp>
      <p:pic>
        <p:nvPicPr>
          <p:cNvPr id="9" name="Picture 8" descr="Image result for cuisenaire rods"/>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039856" y="1635333"/>
            <a:ext cx="1757161" cy="138535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691717" y="1479010"/>
            <a:ext cx="1855775" cy="369332"/>
          </a:xfrm>
          <a:prstGeom prst="rect">
            <a:avLst/>
          </a:prstGeom>
          <a:noFill/>
        </p:spPr>
        <p:txBody>
          <a:bodyPr wrap="square" rtlCol="0">
            <a:spAutoFit/>
          </a:bodyPr>
          <a:lstStyle/>
          <a:p>
            <a:r>
              <a:rPr lang="en-GB" dirty="0" smtClean="0"/>
              <a:t>Cuisenaire rods</a:t>
            </a:r>
            <a:endParaRPr lang="en-GB" dirty="0"/>
          </a:p>
        </p:txBody>
      </p:sp>
    </p:spTree>
    <p:extLst>
      <p:ext uri="{BB962C8B-B14F-4D97-AF65-F5344CB8AC3E}">
        <p14:creationId xmlns:p14="http://schemas.microsoft.com/office/powerpoint/2010/main" val="6114023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27964" y="180794"/>
            <a:ext cx="2393605" cy="769441"/>
          </a:xfrm>
          <a:prstGeom prst="rect">
            <a:avLst/>
          </a:prstGeom>
          <a:noFill/>
        </p:spPr>
        <p:txBody>
          <a:bodyPr wrap="none" lIns="91440" tIns="45720" rIns="91440" bIns="45720">
            <a:spAutoFit/>
          </a:bodyPr>
          <a:lstStyle/>
          <a:p>
            <a:pPr algn="ctr"/>
            <a:r>
              <a:rPr lang="en-US" sz="4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rebuchet MS" panose="020B0603020202020204" pitchFamily="34" charset="0"/>
              </a:rPr>
              <a:t>Pictorial</a:t>
            </a:r>
            <a:endParaRPr lang="en-US" sz="4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rebuchet MS" panose="020B0603020202020204" pitchFamily="34" charset="0"/>
            </a:endParaRPr>
          </a:p>
        </p:txBody>
      </p:sp>
      <p:sp>
        <p:nvSpPr>
          <p:cNvPr id="2" name="Rectangle 1"/>
          <p:cNvSpPr/>
          <p:nvPr/>
        </p:nvSpPr>
        <p:spPr>
          <a:xfrm>
            <a:off x="1360369" y="950235"/>
            <a:ext cx="7128792" cy="1815882"/>
          </a:xfrm>
          <a:prstGeom prst="rect">
            <a:avLst/>
          </a:prstGeom>
        </p:spPr>
        <p:txBody>
          <a:bodyPr wrap="square">
            <a:spAutoFit/>
          </a:bodyPr>
          <a:lstStyle/>
          <a:p>
            <a:r>
              <a:rPr lang="en-GB" sz="2800" dirty="0" smtClean="0">
                <a:latin typeface="Trebuchet MS" panose="020B0603020202020204" pitchFamily="34" charset="0"/>
              </a:rPr>
              <a:t>Students </a:t>
            </a:r>
            <a:r>
              <a:rPr lang="en-GB" sz="2800" dirty="0">
                <a:latin typeface="Trebuchet MS" panose="020B0603020202020204" pitchFamily="34" charset="0"/>
              </a:rPr>
              <a:t>build on this concrete approach</a:t>
            </a:r>
          </a:p>
          <a:p>
            <a:r>
              <a:rPr lang="en-GB" sz="2800" dirty="0">
                <a:latin typeface="Trebuchet MS" panose="020B0603020202020204" pitchFamily="34" charset="0"/>
              </a:rPr>
              <a:t>by using pictorial representations. These</a:t>
            </a:r>
          </a:p>
          <a:p>
            <a:r>
              <a:rPr lang="en-GB" sz="2800" dirty="0">
                <a:latin typeface="Trebuchet MS" panose="020B0603020202020204" pitchFamily="34" charset="0"/>
              </a:rPr>
              <a:t>representations can then be used to reason</a:t>
            </a:r>
          </a:p>
          <a:p>
            <a:r>
              <a:rPr lang="en-GB" sz="2800" dirty="0">
                <a:latin typeface="Trebuchet MS" panose="020B0603020202020204" pitchFamily="34" charset="0"/>
              </a:rPr>
              <a:t>and solve problems</a:t>
            </a:r>
            <a:r>
              <a:rPr lang="en-GB" sz="2800" dirty="0" smtClean="0">
                <a:latin typeface="Trebuchet MS" panose="020B0603020202020204" pitchFamily="34" charset="0"/>
              </a:rPr>
              <a:t>.</a:t>
            </a:r>
            <a:endParaRPr lang="en-GB" sz="2800" dirty="0">
              <a:latin typeface="Trebuchet MS" panose="020B060302020202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8543" y="2924944"/>
            <a:ext cx="2110383" cy="1768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18236"/>
          <a:stretch/>
        </p:blipFill>
        <p:spPr bwMode="auto">
          <a:xfrm>
            <a:off x="4572000" y="2490423"/>
            <a:ext cx="4019550" cy="2149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9679" y="5229200"/>
            <a:ext cx="5114925" cy="135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0032" y="4509120"/>
            <a:ext cx="4033889" cy="901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Image result for number bonds to 10 pegs on hanger">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67280" y="5384059"/>
            <a:ext cx="2126641" cy="1250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0488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3662" y="180794"/>
            <a:ext cx="5282216" cy="769441"/>
          </a:xfrm>
          <a:prstGeom prst="rect">
            <a:avLst/>
          </a:prstGeom>
          <a:noFill/>
        </p:spPr>
        <p:txBody>
          <a:bodyPr wrap="none" lIns="91440" tIns="45720" rIns="91440" bIns="45720">
            <a:spAutoFit/>
          </a:bodyPr>
          <a:lstStyle/>
          <a:p>
            <a:pPr algn="ctr"/>
            <a:r>
              <a:rPr lang="en-US" sz="4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rebuchet MS" panose="020B0603020202020204" pitchFamily="34" charset="0"/>
              </a:rPr>
              <a:t>Abstract / Symbolic</a:t>
            </a:r>
            <a:endParaRPr lang="en-US" sz="4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rebuchet MS" panose="020B0603020202020204" pitchFamily="34" charset="0"/>
            </a:endParaRPr>
          </a:p>
        </p:txBody>
      </p:sp>
      <p:sp>
        <p:nvSpPr>
          <p:cNvPr id="2" name="Rectangle 1"/>
          <p:cNvSpPr/>
          <p:nvPr/>
        </p:nvSpPr>
        <p:spPr>
          <a:xfrm>
            <a:off x="1360369" y="950235"/>
            <a:ext cx="7128792" cy="1815882"/>
          </a:xfrm>
          <a:prstGeom prst="rect">
            <a:avLst/>
          </a:prstGeom>
        </p:spPr>
        <p:txBody>
          <a:bodyPr wrap="square">
            <a:spAutoFit/>
          </a:bodyPr>
          <a:lstStyle/>
          <a:p>
            <a:r>
              <a:rPr lang="en-GB" sz="2800" dirty="0" smtClean="0">
                <a:latin typeface="Trebuchet MS" panose="020B0603020202020204" pitchFamily="34" charset="0"/>
              </a:rPr>
              <a:t>With </a:t>
            </a:r>
            <a:r>
              <a:rPr lang="en-GB" sz="2800" dirty="0">
                <a:latin typeface="Trebuchet MS" panose="020B0603020202020204" pitchFamily="34" charset="0"/>
              </a:rPr>
              <a:t>the foundations firmly laid, students</a:t>
            </a:r>
          </a:p>
          <a:p>
            <a:r>
              <a:rPr lang="en-GB" sz="2800" dirty="0">
                <a:latin typeface="Trebuchet MS" panose="020B0603020202020204" pitchFamily="34" charset="0"/>
              </a:rPr>
              <a:t>should be able to move to an abstract</a:t>
            </a:r>
          </a:p>
          <a:p>
            <a:r>
              <a:rPr lang="en-GB" sz="2800" dirty="0">
                <a:latin typeface="Trebuchet MS" panose="020B0603020202020204" pitchFamily="34" charset="0"/>
              </a:rPr>
              <a:t>approach using numbers and key concepts</a:t>
            </a:r>
          </a:p>
          <a:p>
            <a:r>
              <a:rPr lang="en-GB" sz="2800" dirty="0">
                <a:latin typeface="Trebuchet MS" panose="020B0603020202020204" pitchFamily="34" charset="0"/>
              </a:rPr>
              <a:t>with confidence.</a:t>
            </a:r>
          </a:p>
        </p:txBody>
      </p:sp>
      <p:pic>
        <p:nvPicPr>
          <p:cNvPr id="9" name="Picture 8"/>
          <p:cNvPicPr/>
          <p:nvPr/>
        </p:nvPicPr>
        <p:blipFill rotWithShape="1">
          <a:blip r:embed="rId3"/>
          <a:srcRect l="9119" t="37565" r="40460" b="23575"/>
          <a:stretch/>
        </p:blipFill>
        <p:spPr bwMode="auto">
          <a:xfrm>
            <a:off x="1684378" y="2996952"/>
            <a:ext cx="6264696" cy="3312368"/>
          </a:xfrm>
          <a:prstGeom prst="rect">
            <a:avLst/>
          </a:prstGeom>
          <a:solidFill>
            <a:srgbClr val="FFFF00"/>
          </a:solid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57958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0" descr="Image result for concrete pictorial abstract in maths">
            <a:hlinkClick r:id="rId3"/>
          </p:cNvPr>
          <p:cNvSpPr>
            <a:spLocks noChangeAspect="1" noChangeArrowheads="1"/>
          </p:cNvSpPr>
          <p:nvPr/>
        </p:nvSpPr>
        <p:spPr bwMode="auto">
          <a:xfrm>
            <a:off x="57150" y="-960438"/>
            <a:ext cx="5715000" cy="2000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12" descr="Image result for concrete pictorial abstract in maths">
            <a:hlinkClick r:id="rId3"/>
          </p:cNvPr>
          <p:cNvSpPr>
            <a:spLocks noChangeAspect="1" noChangeArrowheads="1"/>
          </p:cNvSpPr>
          <p:nvPr/>
        </p:nvSpPr>
        <p:spPr bwMode="auto">
          <a:xfrm>
            <a:off x="209550" y="-808038"/>
            <a:ext cx="5715000" cy="2000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9" name="Picture 15" descr="Image result for abstract representation in math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7155" y="1700808"/>
            <a:ext cx="5559626" cy="405852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06283" y="197360"/>
            <a:ext cx="5300397" cy="1855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95233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Calculation Policy:  addition</a:t>
            </a:r>
            <a:endParaRPr lang="en-GB" dirty="0"/>
          </a:p>
        </p:txBody>
      </p:sp>
      <p:pic>
        <p:nvPicPr>
          <p:cNvPr id="4" name="Content Placeholder 3"/>
          <p:cNvPicPr>
            <a:picLocks noGrp="1"/>
          </p:cNvPicPr>
          <p:nvPr>
            <p:ph idx="1"/>
          </p:nvPr>
        </p:nvPicPr>
        <p:blipFill rotWithShape="1">
          <a:blip r:embed="rId3"/>
          <a:srcRect l="2073" t="25648" r="23937" b="20725"/>
          <a:stretch/>
        </p:blipFill>
        <p:spPr bwMode="auto">
          <a:xfrm>
            <a:off x="323528" y="1268760"/>
            <a:ext cx="8712968" cy="51125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233485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16632"/>
            <a:ext cx="7498080" cy="1143000"/>
          </a:xfrm>
        </p:spPr>
        <p:txBody>
          <a:bodyPr/>
          <a:lstStyle/>
          <a:p>
            <a:r>
              <a:rPr lang="en-GB" dirty="0" smtClean="0"/>
              <a:t>Calculation Policy:  addition</a:t>
            </a:r>
            <a:endParaRPr lang="en-GB" dirty="0"/>
          </a:p>
        </p:txBody>
      </p:sp>
      <p:pic>
        <p:nvPicPr>
          <p:cNvPr id="5" name="Picture 4"/>
          <p:cNvPicPr/>
          <p:nvPr/>
        </p:nvPicPr>
        <p:blipFill rotWithShape="1">
          <a:blip r:embed="rId3"/>
          <a:srcRect l="3316" t="21762" r="23109" b="13990"/>
          <a:stretch/>
        </p:blipFill>
        <p:spPr bwMode="auto">
          <a:xfrm>
            <a:off x="395536" y="1052736"/>
            <a:ext cx="8208912" cy="56886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856644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16632"/>
            <a:ext cx="7498080" cy="1143000"/>
          </a:xfrm>
        </p:spPr>
        <p:txBody>
          <a:bodyPr/>
          <a:lstStyle/>
          <a:p>
            <a:r>
              <a:rPr lang="en-GB" dirty="0" smtClean="0"/>
              <a:t>Calculation Policy:  addition</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460" y="907058"/>
            <a:ext cx="9036540"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10083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16632"/>
            <a:ext cx="7498080" cy="1143000"/>
          </a:xfrm>
        </p:spPr>
        <p:txBody>
          <a:bodyPr/>
          <a:lstStyle/>
          <a:p>
            <a:r>
              <a:rPr lang="en-GB" dirty="0" smtClean="0"/>
              <a:t>Calculation Policy:  subtraction </a:t>
            </a:r>
            <a:endParaRPr lang="en-GB" dirty="0"/>
          </a:p>
        </p:txBody>
      </p:sp>
      <p:pic>
        <p:nvPicPr>
          <p:cNvPr id="4" name="Picture 3"/>
          <p:cNvPicPr/>
          <p:nvPr/>
        </p:nvPicPr>
        <p:blipFill rotWithShape="1">
          <a:blip r:embed="rId3"/>
          <a:srcRect l="2487" t="22022" r="22901" b="19689"/>
          <a:stretch/>
        </p:blipFill>
        <p:spPr bwMode="auto">
          <a:xfrm>
            <a:off x="467544" y="1052736"/>
            <a:ext cx="8496944" cy="56886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994967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30020"/>
            <a:ext cx="7498080" cy="926976"/>
          </a:xfrm>
        </p:spPr>
        <p:txBody>
          <a:bodyPr/>
          <a:lstStyle/>
          <a:p>
            <a:r>
              <a:rPr lang="en-GB" dirty="0" smtClean="0"/>
              <a:t>Calculation Policy:  subtraction </a:t>
            </a:r>
            <a:endParaRPr lang="en-GB" dirty="0"/>
          </a:p>
        </p:txBody>
      </p:sp>
      <p:pic>
        <p:nvPicPr>
          <p:cNvPr id="5" name="Picture 4"/>
          <p:cNvPicPr/>
          <p:nvPr/>
        </p:nvPicPr>
        <p:blipFill rotWithShape="1">
          <a:blip r:embed="rId3"/>
          <a:srcRect l="2695" t="19430" r="23108" b="15026"/>
          <a:stretch/>
        </p:blipFill>
        <p:spPr bwMode="auto">
          <a:xfrm>
            <a:off x="107504" y="908720"/>
            <a:ext cx="8856984" cy="576063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374855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196752"/>
            <a:ext cx="8640960" cy="4536504"/>
          </a:xfrm>
        </p:spPr>
        <p:txBody>
          <a:bodyPr>
            <a:normAutofit fontScale="90000"/>
          </a:bodyPr>
          <a:lstStyle/>
          <a:p>
            <a:r>
              <a:rPr lang="en-GB" sz="3200" b="0" dirty="0" smtClean="0">
                <a:solidFill>
                  <a:srgbClr val="0070C0"/>
                </a:solidFill>
                <a:effectLst>
                  <a:outerShdw blurRad="38100" dist="38100" dir="2700000" algn="tl">
                    <a:srgbClr val="000000">
                      <a:alpha val="43137"/>
                    </a:srgbClr>
                  </a:outerShdw>
                </a:effectLst>
                <a:latin typeface="Trebuchet MS" panose="020B0603020202020204" pitchFamily="34" charset="0"/>
              </a:rPr>
              <a:t>1)</a:t>
            </a:r>
            <a:r>
              <a:rPr lang="en-GB" sz="3200" b="0" i="0" u="none" strike="noStrike" baseline="0" dirty="0" smtClean="0">
                <a:solidFill>
                  <a:srgbClr val="0070C0"/>
                </a:solidFill>
                <a:effectLst>
                  <a:outerShdw blurRad="38100" dist="38100" dir="2700000" algn="tl">
                    <a:srgbClr val="000000">
                      <a:alpha val="43137"/>
                    </a:srgbClr>
                  </a:outerShdw>
                </a:effectLst>
                <a:latin typeface="Trebuchet MS" panose="020B0603020202020204" pitchFamily="34" charset="0"/>
              </a:rPr>
              <a:t>  The expectations</a:t>
            </a:r>
            <a:r>
              <a:rPr lang="en-GB" sz="3200" b="0" i="0" u="none" strike="noStrike" dirty="0" smtClean="0">
                <a:solidFill>
                  <a:srgbClr val="0070C0"/>
                </a:solidFill>
                <a:effectLst>
                  <a:outerShdw blurRad="38100" dist="38100" dir="2700000" algn="tl">
                    <a:srgbClr val="000000">
                      <a:alpha val="43137"/>
                    </a:srgbClr>
                  </a:outerShdw>
                </a:effectLst>
                <a:latin typeface="Trebuchet MS" panose="020B0603020202020204" pitchFamily="34" charset="0"/>
              </a:rPr>
              <a:t> of the National Curriculum </a:t>
            </a:r>
            <a:br>
              <a:rPr lang="en-GB" sz="3200" b="0" i="0" u="none" strike="noStrike" dirty="0" smtClean="0">
                <a:solidFill>
                  <a:srgbClr val="0070C0"/>
                </a:solidFill>
                <a:effectLst>
                  <a:outerShdw blurRad="38100" dist="38100" dir="2700000" algn="tl">
                    <a:srgbClr val="000000">
                      <a:alpha val="43137"/>
                    </a:srgbClr>
                  </a:outerShdw>
                </a:effectLst>
                <a:latin typeface="Trebuchet MS" panose="020B0603020202020204" pitchFamily="34" charset="0"/>
              </a:rPr>
            </a:br>
            <a:r>
              <a:rPr lang="en-GB" sz="3200" b="0" i="0" u="none" strike="noStrike" dirty="0" smtClean="0">
                <a:solidFill>
                  <a:srgbClr val="0070C0"/>
                </a:solidFill>
                <a:effectLst>
                  <a:outerShdw blurRad="38100" dist="38100" dir="2700000" algn="tl">
                    <a:srgbClr val="000000">
                      <a:alpha val="43137"/>
                    </a:srgbClr>
                  </a:outerShdw>
                </a:effectLst>
                <a:latin typeface="Trebuchet MS" panose="020B0603020202020204" pitchFamily="34" charset="0"/>
              </a:rPr>
              <a:t>2)  </a:t>
            </a:r>
            <a:r>
              <a:rPr lang="en-GB" sz="3200" dirty="0" smtClean="0">
                <a:solidFill>
                  <a:srgbClr val="0070C0"/>
                </a:solidFill>
                <a:effectLst>
                  <a:outerShdw blurRad="38100" dist="38100" dir="2700000" algn="tl">
                    <a:srgbClr val="000000">
                      <a:alpha val="43137"/>
                    </a:srgbClr>
                  </a:outerShdw>
                </a:effectLst>
                <a:latin typeface="Trebuchet MS" panose="020B0603020202020204" pitchFamily="34" charset="0"/>
              </a:rPr>
              <a:t>Programme of Study per year group</a:t>
            </a:r>
            <a:br>
              <a:rPr lang="en-GB" sz="3200" dirty="0" smtClean="0">
                <a:solidFill>
                  <a:srgbClr val="0070C0"/>
                </a:solidFill>
                <a:effectLst>
                  <a:outerShdw blurRad="38100" dist="38100" dir="2700000" algn="tl">
                    <a:srgbClr val="000000">
                      <a:alpha val="43137"/>
                    </a:srgbClr>
                  </a:outerShdw>
                </a:effectLst>
                <a:latin typeface="Trebuchet MS" panose="020B0603020202020204" pitchFamily="34" charset="0"/>
              </a:rPr>
            </a:br>
            <a:r>
              <a:rPr lang="en-GB" sz="3200" dirty="0" smtClean="0">
                <a:solidFill>
                  <a:srgbClr val="0070C0"/>
                </a:solidFill>
                <a:effectLst>
                  <a:outerShdw blurRad="38100" dist="38100" dir="2700000" algn="tl">
                    <a:srgbClr val="000000">
                      <a:alpha val="43137"/>
                    </a:srgbClr>
                  </a:outerShdw>
                </a:effectLst>
                <a:latin typeface="Trebuchet MS" panose="020B0603020202020204" pitchFamily="34" charset="0"/>
              </a:rPr>
              <a:t>3)  Concrete – Pictorial – Abstract representations</a:t>
            </a:r>
            <a:r>
              <a:rPr lang="en-GB" sz="3200" b="0" dirty="0" smtClean="0">
                <a:solidFill>
                  <a:srgbClr val="0070C0"/>
                </a:solidFill>
                <a:effectLst>
                  <a:outerShdw blurRad="38100" dist="38100" dir="2700000" algn="tl">
                    <a:srgbClr val="000000">
                      <a:alpha val="43137"/>
                    </a:srgbClr>
                  </a:outerShdw>
                </a:effectLst>
                <a:latin typeface="Trebuchet MS" panose="020B0603020202020204" pitchFamily="34" charset="0"/>
              </a:rPr>
              <a:t/>
            </a:r>
            <a:br>
              <a:rPr lang="en-GB" sz="3200" b="0" dirty="0" smtClean="0">
                <a:solidFill>
                  <a:srgbClr val="0070C0"/>
                </a:solidFill>
                <a:effectLst>
                  <a:outerShdw blurRad="38100" dist="38100" dir="2700000" algn="tl">
                    <a:srgbClr val="000000">
                      <a:alpha val="43137"/>
                    </a:srgbClr>
                  </a:outerShdw>
                </a:effectLst>
                <a:latin typeface="Trebuchet MS" panose="020B0603020202020204" pitchFamily="34" charset="0"/>
              </a:rPr>
            </a:br>
            <a:r>
              <a:rPr lang="en-GB" sz="3200" b="0" dirty="0" smtClean="0">
                <a:solidFill>
                  <a:srgbClr val="0070C0"/>
                </a:solidFill>
                <a:effectLst>
                  <a:outerShdw blurRad="38100" dist="38100" dir="2700000" algn="tl">
                    <a:srgbClr val="000000">
                      <a:alpha val="43137"/>
                    </a:srgbClr>
                  </a:outerShdw>
                </a:effectLst>
                <a:latin typeface="Trebuchet MS" panose="020B0603020202020204" pitchFamily="34" charset="0"/>
              </a:rPr>
              <a:t>4</a:t>
            </a:r>
            <a:r>
              <a:rPr lang="en-GB" sz="3200" dirty="0" smtClean="0">
                <a:solidFill>
                  <a:srgbClr val="0070C0"/>
                </a:solidFill>
                <a:effectLst>
                  <a:outerShdw blurRad="38100" dist="38100" dir="2700000" algn="tl">
                    <a:srgbClr val="000000">
                      <a:alpha val="43137"/>
                    </a:srgbClr>
                  </a:outerShdw>
                </a:effectLst>
                <a:latin typeface="Trebuchet MS" panose="020B0603020202020204" pitchFamily="34" charset="0"/>
              </a:rPr>
              <a:t>)  Calculation Policy </a:t>
            </a:r>
            <a:r>
              <a:rPr lang="en-GB" sz="3200" b="0" i="0" u="none" strike="noStrike" dirty="0" smtClean="0">
                <a:solidFill>
                  <a:srgbClr val="0070C0"/>
                </a:solidFill>
                <a:effectLst>
                  <a:outerShdw blurRad="38100" dist="38100" dir="2700000" algn="tl">
                    <a:srgbClr val="000000">
                      <a:alpha val="43137"/>
                    </a:srgbClr>
                  </a:outerShdw>
                </a:effectLst>
                <a:latin typeface="Trebuchet MS" panose="020B0603020202020204" pitchFamily="34" charset="0"/>
              </a:rPr>
              <a:t/>
            </a:r>
            <a:br>
              <a:rPr lang="en-GB" sz="3200" b="0" i="0" u="none" strike="noStrike" dirty="0" smtClean="0">
                <a:solidFill>
                  <a:srgbClr val="0070C0"/>
                </a:solidFill>
                <a:effectLst>
                  <a:outerShdw blurRad="38100" dist="38100" dir="2700000" algn="tl">
                    <a:srgbClr val="000000">
                      <a:alpha val="43137"/>
                    </a:srgbClr>
                  </a:outerShdw>
                </a:effectLst>
                <a:latin typeface="Trebuchet MS" panose="020B0603020202020204" pitchFamily="34" charset="0"/>
              </a:rPr>
            </a:br>
            <a:r>
              <a:rPr lang="en-GB" sz="3200" dirty="0">
                <a:solidFill>
                  <a:srgbClr val="0070C0"/>
                </a:solidFill>
                <a:effectLst>
                  <a:outerShdw blurRad="38100" dist="38100" dir="2700000" algn="tl">
                    <a:srgbClr val="000000">
                      <a:alpha val="43137"/>
                    </a:srgbClr>
                  </a:outerShdw>
                </a:effectLst>
                <a:latin typeface="Trebuchet MS" panose="020B0603020202020204" pitchFamily="34" charset="0"/>
              </a:rPr>
              <a:t>5</a:t>
            </a:r>
            <a:r>
              <a:rPr lang="en-GB" sz="3200" b="0" dirty="0" smtClean="0">
                <a:solidFill>
                  <a:srgbClr val="0070C0"/>
                </a:solidFill>
                <a:effectLst>
                  <a:outerShdw blurRad="38100" dist="38100" dir="2700000" algn="tl">
                    <a:srgbClr val="000000">
                      <a:alpha val="43137"/>
                    </a:srgbClr>
                  </a:outerShdw>
                </a:effectLst>
                <a:latin typeface="Trebuchet MS" panose="020B0603020202020204" pitchFamily="34" charset="0"/>
              </a:rPr>
              <a:t>)</a:t>
            </a:r>
            <a:r>
              <a:rPr lang="en-GB" sz="3200" dirty="0" smtClean="0">
                <a:solidFill>
                  <a:srgbClr val="0070C0"/>
                </a:solidFill>
                <a:effectLst>
                  <a:outerShdw blurRad="38100" dist="38100" dir="2700000" algn="tl">
                    <a:srgbClr val="000000">
                      <a:alpha val="43137"/>
                    </a:srgbClr>
                  </a:outerShdw>
                </a:effectLst>
                <a:latin typeface="Trebuchet MS" panose="020B0603020202020204" pitchFamily="34" charset="0"/>
              </a:rPr>
              <a:t>  Bar Modelling </a:t>
            </a:r>
            <a:r>
              <a:rPr lang="en-GB" sz="3200" b="0" dirty="0" smtClean="0">
                <a:solidFill>
                  <a:srgbClr val="0070C0"/>
                </a:solidFill>
                <a:effectLst>
                  <a:outerShdw blurRad="38100" dist="38100" dir="2700000" algn="tl">
                    <a:srgbClr val="000000">
                      <a:alpha val="43137"/>
                    </a:srgbClr>
                  </a:outerShdw>
                </a:effectLst>
                <a:latin typeface="Trebuchet MS" panose="020B0603020202020204" pitchFamily="34" charset="0"/>
              </a:rPr>
              <a:t/>
            </a:r>
            <a:br>
              <a:rPr lang="en-GB" sz="3200" b="0" dirty="0" smtClean="0">
                <a:solidFill>
                  <a:srgbClr val="0070C0"/>
                </a:solidFill>
                <a:effectLst>
                  <a:outerShdw blurRad="38100" dist="38100" dir="2700000" algn="tl">
                    <a:srgbClr val="000000">
                      <a:alpha val="43137"/>
                    </a:srgbClr>
                  </a:outerShdw>
                </a:effectLst>
                <a:latin typeface="Trebuchet MS" panose="020B0603020202020204" pitchFamily="34" charset="0"/>
              </a:rPr>
            </a:br>
            <a:r>
              <a:rPr lang="en-GB" sz="3200" b="0" dirty="0" smtClean="0">
                <a:solidFill>
                  <a:srgbClr val="0070C0"/>
                </a:solidFill>
                <a:effectLst>
                  <a:outerShdw blurRad="38100" dist="38100" dir="2700000" algn="tl">
                    <a:srgbClr val="000000">
                      <a:alpha val="43137"/>
                    </a:srgbClr>
                  </a:outerShdw>
                </a:effectLst>
                <a:latin typeface="Trebuchet MS" panose="020B0603020202020204" pitchFamily="34" charset="0"/>
              </a:rPr>
              <a:t>6)</a:t>
            </a:r>
            <a:r>
              <a:rPr lang="en-GB" sz="3200" dirty="0" smtClean="0">
                <a:solidFill>
                  <a:srgbClr val="0070C0"/>
                </a:solidFill>
                <a:effectLst>
                  <a:outerShdw blurRad="38100" dist="38100" dir="2700000" algn="tl">
                    <a:srgbClr val="000000">
                      <a:alpha val="43137"/>
                    </a:srgbClr>
                  </a:outerShdw>
                </a:effectLst>
                <a:latin typeface="Trebuchet MS" panose="020B0603020202020204" pitchFamily="34" charset="0"/>
              </a:rPr>
              <a:t>  Number Laws</a:t>
            </a:r>
            <a:br>
              <a:rPr lang="en-GB" sz="3200" dirty="0" smtClean="0">
                <a:solidFill>
                  <a:srgbClr val="0070C0"/>
                </a:solidFill>
                <a:effectLst>
                  <a:outerShdw blurRad="38100" dist="38100" dir="2700000" algn="tl">
                    <a:srgbClr val="000000">
                      <a:alpha val="43137"/>
                    </a:srgbClr>
                  </a:outerShdw>
                </a:effectLst>
                <a:latin typeface="Trebuchet MS" panose="020B0603020202020204" pitchFamily="34" charset="0"/>
              </a:rPr>
            </a:br>
            <a:r>
              <a:rPr lang="en-GB" sz="3200" dirty="0" smtClean="0">
                <a:solidFill>
                  <a:srgbClr val="0070C0"/>
                </a:solidFill>
                <a:effectLst>
                  <a:outerShdw blurRad="38100" dist="38100" dir="2700000" algn="tl">
                    <a:srgbClr val="000000">
                      <a:alpha val="43137"/>
                    </a:srgbClr>
                  </a:outerShdw>
                </a:effectLst>
                <a:latin typeface="Trebuchet MS" panose="020B0603020202020204" pitchFamily="34" charset="0"/>
              </a:rPr>
              <a:t>7)  Practical maths</a:t>
            </a:r>
            <a:r>
              <a:rPr lang="en-GB" sz="3200" b="0" i="0" u="none" strike="noStrike" dirty="0" smtClean="0">
                <a:solidFill>
                  <a:srgbClr val="0070C0"/>
                </a:solidFill>
                <a:effectLst>
                  <a:outerShdw blurRad="38100" dist="38100" dir="2700000" algn="tl">
                    <a:srgbClr val="000000">
                      <a:alpha val="43137"/>
                    </a:srgbClr>
                  </a:outerShdw>
                </a:effectLst>
                <a:latin typeface="Trebuchet MS" panose="020B0603020202020204" pitchFamily="34" charset="0"/>
              </a:rPr>
              <a:t/>
            </a:r>
            <a:br>
              <a:rPr lang="en-GB" sz="3200" b="0" i="0" u="none" strike="noStrike" dirty="0" smtClean="0">
                <a:solidFill>
                  <a:srgbClr val="0070C0"/>
                </a:solidFill>
                <a:effectLst>
                  <a:outerShdw blurRad="38100" dist="38100" dir="2700000" algn="tl">
                    <a:srgbClr val="000000">
                      <a:alpha val="43137"/>
                    </a:srgbClr>
                  </a:outerShdw>
                </a:effectLst>
                <a:latin typeface="Trebuchet MS" panose="020B0603020202020204" pitchFamily="34" charset="0"/>
              </a:rPr>
            </a:br>
            <a:r>
              <a:rPr lang="en-GB" sz="3200" dirty="0" smtClean="0">
                <a:solidFill>
                  <a:srgbClr val="0070C0"/>
                </a:solidFill>
                <a:effectLst>
                  <a:outerShdw blurRad="38100" dist="38100" dir="2700000" algn="tl">
                    <a:srgbClr val="000000">
                      <a:alpha val="43137"/>
                    </a:srgbClr>
                  </a:outerShdw>
                </a:effectLst>
                <a:latin typeface="Trebuchet MS" panose="020B0603020202020204" pitchFamily="34" charset="0"/>
              </a:rPr>
              <a:t>8</a:t>
            </a:r>
            <a:r>
              <a:rPr lang="en-GB" sz="3200" b="0" dirty="0" smtClean="0">
                <a:solidFill>
                  <a:srgbClr val="0070C0"/>
                </a:solidFill>
                <a:effectLst>
                  <a:outerShdw blurRad="38100" dist="38100" dir="2700000" algn="tl">
                    <a:srgbClr val="000000">
                      <a:alpha val="43137"/>
                    </a:srgbClr>
                  </a:outerShdw>
                </a:effectLst>
                <a:latin typeface="Trebuchet MS" panose="020B0603020202020204" pitchFamily="34" charset="0"/>
              </a:rPr>
              <a:t>)</a:t>
            </a:r>
            <a:r>
              <a:rPr lang="en-GB" sz="3200" dirty="0">
                <a:solidFill>
                  <a:srgbClr val="0070C0"/>
                </a:solidFill>
                <a:effectLst>
                  <a:outerShdw blurRad="38100" dist="38100" dir="2700000" algn="tl">
                    <a:srgbClr val="000000">
                      <a:alpha val="43137"/>
                    </a:srgbClr>
                  </a:outerShdw>
                </a:effectLst>
                <a:latin typeface="Trebuchet MS" panose="020B0603020202020204" pitchFamily="34" charset="0"/>
              </a:rPr>
              <a:t> Ideas of how you can help your child</a:t>
            </a:r>
            <a:r>
              <a:rPr lang="en-GB" sz="3200" b="0" dirty="0" smtClean="0">
                <a:solidFill>
                  <a:srgbClr val="0070C0"/>
                </a:solidFill>
                <a:effectLst>
                  <a:outerShdw blurRad="38100" dist="38100" dir="2700000" algn="tl">
                    <a:srgbClr val="000000">
                      <a:alpha val="43137"/>
                    </a:srgbClr>
                  </a:outerShdw>
                </a:effectLst>
                <a:latin typeface="Trebuchet MS" panose="020B0603020202020204" pitchFamily="34" charset="0"/>
              </a:rPr>
              <a:t/>
            </a:r>
            <a:br>
              <a:rPr lang="en-GB" sz="3200" b="0" dirty="0" smtClean="0">
                <a:solidFill>
                  <a:srgbClr val="0070C0"/>
                </a:solidFill>
                <a:effectLst>
                  <a:outerShdw blurRad="38100" dist="38100" dir="2700000" algn="tl">
                    <a:srgbClr val="000000">
                      <a:alpha val="43137"/>
                    </a:srgbClr>
                  </a:outerShdw>
                </a:effectLst>
                <a:latin typeface="Trebuchet MS" panose="020B0603020202020204" pitchFamily="34" charset="0"/>
              </a:rPr>
            </a:br>
            <a:r>
              <a:rPr lang="en-GB" sz="3200" dirty="0" smtClean="0">
                <a:solidFill>
                  <a:srgbClr val="0070C0"/>
                </a:solidFill>
                <a:effectLst>
                  <a:outerShdw blurRad="38100" dist="38100" dir="2700000" algn="tl">
                    <a:srgbClr val="000000">
                      <a:alpha val="43137"/>
                    </a:srgbClr>
                  </a:outerShdw>
                </a:effectLst>
                <a:latin typeface="Trebuchet MS" panose="020B0603020202020204" pitchFamily="34" charset="0"/>
              </a:rPr>
              <a:t>9)  </a:t>
            </a:r>
            <a:r>
              <a:rPr lang="en-GB" sz="3200" u="sng" dirty="0" smtClean="0">
                <a:solidFill>
                  <a:srgbClr val="0070C0"/>
                </a:solidFill>
                <a:effectLst>
                  <a:outerShdw blurRad="38100" dist="38100" dir="2700000" algn="tl">
                    <a:srgbClr val="000000">
                      <a:alpha val="43137"/>
                    </a:srgbClr>
                  </a:outerShdw>
                </a:effectLst>
                <a:latin typeface="Trebuchet MS" panose="020B0603020202020204" pitchFamily="34" charset="0"/>
              </a:rPr>
              <a:t>Please complete the evaluation sheet</a:t>
            </a:r>
            <a:br>
              <a:rPr lang="en-GB" sz="3200" u="sng" dirty="0" smtClean="0">
                <a:solidFill>
                  <a:srgbClr val="0070C0"/>
                </a:solidFill>
                <a:effectLst>
                  <a:outerShdw blurRad="38100" dist="38100" dir="2700000" algn="tl">
                    <a:srgbClr val="000000">
                      <a:alpha val="43137"/>
                    </a:srgbClr>
                  </a:outerShdw>
                </a:effectLst>
                <a:latin typeface="Trebuchet MS" panose="020B0603020202020204" pitchFamily="34" charset="0"/>
              </a:rPr>
            </a:br>
            <a:r>
              <a:rPr lang="en-GB" sz="3200" dirty="0" smtClean="0">
                <a:solidFill>
                  <a:srgbClr val="0070C0"/>
                </a:solidFill>
                <a:effectLst>
                  <a:outerShdw blurRad="38100" dist="38100" dir="2700000" algn="tl">
                    <a:srgbClr val="000000">
                      <a:alpha val="43137"/>
                    </a:srgbClr>
                  </a:outerShdw>
                </a:effectLst>
                <a:latin typeface="Trebuchet MS" panose="020B0603020202020204" pitchFamily="34" charset="0"/>
              </a:rPr>
              <a:t>10) </a:t>
            </a:r>
            <a:r>
              <a:rPr lang="en-GB" sz="3200" i="1" dirty="0" smtClean="0">
                <a:solidFill>
                  <a:srgbClr val="0070C0"/>
                </a:solidFill>
                <a:effectLst>
                  <a:outerShdw blurRad="38100" dist="38100" dir="2700000" algn="tl">
                    <a:srgbClr val="000000">
                      <a:alpha val="43137"/>
                    </a:srgbClr>
                  </a:outerShdw>
                </a:effectLst>
                <a:latin typeface="Trebuchet MS" panose="020B0603020202020204" pitchFamily="34" charset="0"/>
              </a:rPr>
              <a:t>Maths out of Class </a:t>
            </a:r>
            <a:r>
              <a:rPr lang="en-GB" sz="3200" dirty="0" smtClean="0">
                <a:solidFill>
                  <a:srgbClr val="0070C0"/>
                </a:solidFill>
                <a:effectLst>
                  <a:outerShdw blurRad="38100" dist="38100" dir="2700000" algn="tl">
                    <a:srgbClr val="000000">
                      <a:alpha val="43137"/>
                    </a:srgbClr>
                  </a:outerShdw>
                </a:effectLst>
                <a:latin typeface="Trebuchet MS" panose="020B0603020202020204" pitchFamily="34" charset="0"/>
              </a:rPr>
              <a:t>booklet – please take one!</a:t>
            </a:r>
            <a:endParaRPr lang="en-GB" sz="3200" b="0" dirty="0">
              <a:solidFill>
                <a:srgbClr val="0070C0"/>
              </a:solidFill>
              <a:effectLst>
                <a:outerShdw blurRad="38100" dist="38100" dir="2700000" algn="tl">
                  <a:srgbClr val="000000">
                    <a:alpha val="43137"/>
                  </a:srgbClr>
                </a:outerShdw>
              </a:effectLst>
              <a:latin typeface="Trebuchet MS" panose="020B0603020202020204" pitchFamily="34" charset="0"/>
            </a:endParaRPr>
          </a:p>
        </p:txBody>
      </p:sp>
      <p:sp>
        <p:nvSpPr>
          <p:cNvPr id="8" name="Subtitle 2"/>
          <p:cNvSpPr>
            <a:spLocks noGrp="1"/>
          </p:cNvSpPr>
          <p:nvPr>
            <p:ph type="subTitle" idx="1"/>
          </p:nvPr>
        </p:nvSpPr>
        <p:spPr>
          <a:xfrm>
            <a:off x="2771800" y="764704"/>
            <a:ext cx="3744416" cy="432048"/>
          </a:xfrm>
        </p:spPr>
        <p:txBody>
          <a:bodyPr>
            <a:normAutofit fontScale="55000" lnSpcReduction="20000"/>
          </a:bodyPr>
          <a:lstStyle/>
          <a:p>
            <a:pPr algn="ctr"/>
            <a:r>
              <a:rPr lang="en-GB" sz="5400" dirty="0" smtClean="0">
                <a:solidFill>
                  <a:schemeClr val="tx1"/>
                </a:solidFill>
                <a:effectLst>
                  <a:outerShdw blurRad="38100" dist="38100" dir="2700000" algn="tl">
                    <a:srgbClr val="000000">
                      <a:alpha val="43137"/>
                    </a:srgbClr>
                  </a:outerShdw>
                </a:effectLst>
                <a:latin typeface="Calibri" panose="020F0502020204030204" pitchFamily="34" charset="0"/>
              </a:rPr>
              <a:t> </a:t>
            </a:r>
            <a:r>
              <a:rPr lang="en-GB" sz="5400" dirty="0" smtClean="0">
                <a:solidFill>
                  <a:schemeClr val="tx1"/>
                </a:solidFill>
                <a:effectLst>
                  <a:outerShdw blurRad="38100" dist="38100" dir="2700000" algn="tl">
                    <a:srgbClr val="000000">
                      <a:alpha val="43137"/>
                    </a:srgbClr>
                  </a:outerShdw>
                </a:effectLst>
                <a:latin typeface="Trebuchet MS" panose="020B0603020202020204" pitchFamily="34" charset="0"/>
              </a:rPr>
              <a:t>Aims of the session: </a:t>
            </a:r>
            <a:endParaRPr lang="en-GB" sz="5400" dirty="0">
              <a:solidFill>
                <a:schemeClr val="tx1"/>
              </a:solidFill>
              <a:effectLst>
                <a:outerShdw blurRad="38100" dist="38100" dir="2700000" algn="tl">
                  <a:srgbClr val="000000">
                    <a:alpha val="43137"/>
                  </a:srgbClr>
                </a:outerShdw>
              </a:effectLst>
              <a:latin typeface="Trebuchet MS" panose="020B0603020202020204" pitchFamily="34" charset="0"/>
            </a:endParaRPr>
          </a:p>
        </p:txBody>
      </p:sp>
    </p:spTree>
    <p:extLst>
      <p:ext uri="{BB962C8B-B14F-4D97-AF65-F5344CB8AC3E}">
        <p14:creationId xmlns:p14="http://schemas.microsoft.com/office/powerpoint/2010/main" val="14422466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30020"/>
            <a:ext cx="7498080" cy="926976"/>
          </a:xfrm>
        </p:spPr>
        <p:txBody>
          <a:bodyPr/>
          <a:lstStyle/>
          <a:p>
            <a:r>
              <a:rPr lang="en-GB" dirty="0" smtClean="0"/>
              <a:t>Calculation Policy:  subtraction </a:t>
            </a:r>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750" y="764704"/>
            <a:ext cx="8712968" cy="5841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65261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30020"/>
            <a:ext cx="7498080" cy="926976"/>
          </a:xfrm>
        </p:spPr>
        <p:txBody>
          <a:bodyPr/>
          <a:lstStyle/>
          <a:p>
            <a:r>
              <a:rPr lang="en-GB" dirty="0" smtClean="0"/>
              <a:t>Calculation Policy:  subtraction </a:t>
            </a:r>
            <a:endParaRPr lang="en-GB"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796" t="9936"/>
          <a:stretch/>
        </p:blipFill>
        <p:spPr bwMode="auto">
          <a:xfrm>
            <a:off x="1200485" y="934354"/>
            <a:ext cx="7664181" cy="529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0140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30020"/>
            <a:ext cx="7498080" cy="926976"/>
          </a:xfrm>
        </p:spPr>
        <p:txBody>
          <a:bodyPr/>
          <a:lstStyle/>
          <a:p>
            <a:r>
              <a:rPr lang="en-GB" dirty="0" smtClean="0"/>
              <a:t>Calculation Policy: multiplication  </a:t>
            </a:r>
            <a:endParaRPr lang="en-GB" dirty="0"/>
          </a:p>
        </p:txBody>
      </p:sp>
      <p:pic>
        <p:nvPicPr>
          <p:cNvPr id="6" name="Picture 5"/>
          <p:cNvPicPr/>
          <p:nvPr/>
        </p:nvPicPr>
        <p:blipFill rotWithShape="1">
          <a:blip r:embed="rId3"/>
          <a:srcRect l="3316" t="23316" r="23316" b="28497"/>
          <a:stretch/>
        </p:blipFill>
        <p:spPr bwMode="auto">
          <a:xfrm>
            <a:off x="526570" y="980728"/>
            <a:ext cx="8424936" cy="5400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32416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30020"/>
            <a:ext cx="7498080" cy="926976"/>
          </a:xfrm>
        </p:spPr>
        <p:txBody>
          <a:bodyPr/>
          <a:lstStyle/>
          <a:p>
            <a:r>
              <a:rPr lang="en-GB" dirty="0" smtClean="0"/>
              <a:t>Calculation Policy: multiplication   </a:t>
            </a:r>
            <a:endParaRPr lang="en-GB" dirty="0"/>
          </a:p>
        </p:txBody>
      </p:sp>
      <p:pic>
        <p:nvPicPr>
          <p:cNvPr id="5" name="Picture 4"/>
          <p:cNvPicPr/>
          <p:nvPr/>
        </p:nvPicPr>
        <p:blipFill rotWithShape="1">
          <a:blip r:embed="rId3"/>
          <a:srcRect l="3316" t="19171" r="22694" b="30829"/>
          <a:stretch/>
        </p:blipFill>
        <p:spPr bwMode="auto">
          <a:xfrm>
            <a:off x="179512" y="764704"/>
            <a:ext cx="8712968" cy="56886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894724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30020"/>
            <a:ext cx="7498080" cy="926976"/>
          </a:xfrm>
        </p:spPr>
        <p:txBody>
          <a:bodyPr/>
          <a:lstStyle/>
          <a:p>
            <a:r>
              <a:rPr lang="en-GB" dirty="0" smtClean="0"/>
              <a:t>Calculation Policy: multiplication   </a:t>
            </a:r>
            <a:endParaRPr lang="en-GB"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77" t="8157" r="3357"/>
          <a:stretch/>
        </p:blipFill>
        <p:spPr bwMode="auto">
          <a:xfrm>
            <a:off x="395536" y="908720"/>
            <a:ext cx="8496944" cy="5899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48936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30020"/>
            <a:ext cx="7498080" cy="926976"/>
          </a:xfrm>
        </p:spPr>
        <p:txBody>
          <a:bodyPr/>
          <a:lstStyle/>
          <a:p>
            <a:r>
              <a:rPr lang="en-GB" dirty="0" smtClean="0"/>
              <a:t>Calculation Policy: multiplication   </a:t>
            </a:r>
            <a:endParaRPr lang="en-GB"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368"/>
          <a:stretch/>
        </p:blipFill>
        <p:spPr bwMode="auto">
          <a:xfrm>
            <a:off x="233473" y="908720"/>
            <a:ext cx="8731015"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54553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30020"/>
            <a:ext cx="7498080" cy="926976"/>
          </a:xfrm>
        </p:spPr>
        <p:txBody>
          <a:bodyPr/>
          <a:lstStyle/>
          <a:p>
            <a:r>
              <a:rPr lang="en-GB" dirty="0" smtClean="0"/>
              <a:t>Calculation Policy: division   </a:t>
            </a:r>
            <a:endParaRPr lang="en-GB" dirty="0"/>
          </a:p>
        </p:txBody>
      </p:sp>
      <p:pic>
        <p:nvPicPr>
          <p:cNvPr id="3" name="Picture 2"/>
          <p:cNvPicPr/>
          <p:nvPr/>
        </p:nvPicPr>
        <p:blipFill rotWithShape="1">
          <a:blip r:embed="rId3"/>
          <a:srcRect l="2694" t="22538" r="23651" b="16322"/>
          <a:stretch/>
        </p:blipFill>
        <p:spPr bwMode="auto">
          <a:xfrm>
            <a:off x="179512" y="908720"/>
            <a:ext cx="8424936" cy="55446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187923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30020"/>
            <a:ext cx="7498080" cy="926976"/>
          </a:xfrm>
        </p:spPr>
        <p:txBody>
          <a:bodyPr/>
          <a:lstStyle/>
          <a:p>
            <a:r>
              <a:rPr lang="en-GB" dirty="0" smtClean="0"/>
              <a:t>Calculation Policy: division   </a:t>
            </a:r>
            <a:endParaRPr lang="en-GB" dirty="0"/>
          </a:p>
        </p:txBody>
      </p:sp>
      <p:pic>
        <p:nvPicPr>
          <p:cNvPr id="3" name="Picture 2"/>
          <p:cNvPicPr/>
          <p:nvPr/>
        </p:nvPicPr>
        <p:blipFill rotWithShape="1">
          <a:blip r:embed="rId3"/>
          <a:srcRect l="2280" t="20985" r="23523" b="31088"/>
          <a:stretch/>
        </p:blipFill>
        <p:spPr bwMode="auto">
          <a:xfrm>
            <a:off x="323528" y="908720"/>
            <a:ext cx="8136904" cy="56886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375266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30020"/>
            <a:ext cx="7498080" cy="926976"/>
          </a:xfrm>
        </p:spPr>
        <p:txBody>
          <a:bodyPr/>
          <a:lstStyle/>
          <a:p>
            <a:r>
              <a:rPr lang="en-GB" dirty="0" smtClean="0"/>
              <a:t>Calculation Policy: division   </a:t>
            </a:r>
            <a:endParaRPr lang="en-GB" dirty="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85" t="7535" r="1564"/>
          <a:stretch/>
        </p:blipFill>
        <p:spPr bwMode="auto">
          <a:xfrm>
            <a:off x="395536" y="980728"/>
            <a:ext cx="8568952" cy="5788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80860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30020"/>
            <a:ext cx="7498080" cy="926976"/>
          </a:xfrm>
        </p:spPr>
        <p:txBody>
          <a:bodyPr/>
          <a:lstStyle/>
          <a:p>
            <a:r>
              <a:rPr lang="en-GB" dirty="0" smtClean="0"/>
              <a:t>Calculation Policy: division   </a:t>
            </a:r>
            <a:endParaRPr lang="en-GB" dirty="0"/>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58" t="7333" b="3900"/>
          <a:stretch/>
        </p:blipFill>
        <p:spPr bwMode="auto">
          <a:xfrm>
            <a:off x="179512" y="908720"/>
            <a:ext cx="8784976" cy="5780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70752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Trebuchet MS" panose="020B0603020202020204" pitchFamily="34" charset="0"/>
              </a:rPr>
              <a:t>National Curriculum Aims:</a:t>
            </a:r>
            <a:endParaRPr lang="en-GB" dirty="0">
              <a:latin typeface="Trebuchet MS" panose="020B0603020202020204" pitchFamily="34" charset="0"/>
            </a:endParaRPr>
          </a:p>
        </p:txBody>
      </p:sp>
      <p:sp>
        <p:nvSpPr>
          <p:cNvPr id="3" name="Content Placeholder 2"/>
          <p:cNvSpPr>
            <a:spLocks noGrp="1"/>
          </p:cNvSpPr>
          <p:nvPr>
            <p:ph idx="1"/>
          </p:nvPr>
        </p:nvSpPr>
        <p:spPr/>
        <p:txBody>
          <a:bodyPr/>
          <a:lstStyle/>
          <a:p>
            <a:pPr marL="82296" indent="0">
              <a:buNone/>
            </a:pPr>
            <a:endParaRPr lang="en-GB" dirty="0"/>
          </a:p>
          <a:p>
            <a:endParaRPr lang="en-GB" dirty="0" smtClean="0"/>
          </a:p>
          <a:p>
            <a:endParaRPr lang="en-GB"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529" t="25110" r="14039" b="27116"/>
          <a:stretch/>
        </p:blipFill>
        <p:spPr bwMode="auto">
          <a:xfrm>
            <a:off x="233401" y="1412776"/>
            <a:ext cx="8944183"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69663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2"/>
          <a:srcRect l="9665" t="15313" r="28624" b="12428"/>
          <a:stretch/>
        </p:blipFill>
        <p:spPr bwMode="auto">
          <a:xfrm>
            <a:off x="1115616" y="87425"/>
            <a:ext cx="7488831" cy="6741367"/>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324708" y="332656"/>
            <a:ext cx="800219" cy="5328592"/>
          </a:xfrm>
          <a:prstGeom prst="rect">
            <a:avLst/>
          </a:prstGeom>
          <a:noFill/>
        </p:spPr>
        <p:txBody>
          <a:bodyPr vert="vert270" wrap="square" rtlCol="0">
            <a:spAutoFit/>
          </a:bodyPr>
          <a:lstStyle/>
          <a:p>
            <a:r>
              <a:rPr lang="en-GB" sz="4000" dirty="0" smtClean="0">
                <a:solidFill>
                  <a:srgbClr val="002060"/>
                </a:solidFill>
                <a:latin typeface="Comic Sans MS" pitchFamily="66" charset="0"/>
              </a:rPr>
              <a:t>By the end of Year 6 </a:t>
            </a:r>
            <a:endParaRPr lang="en-GB" sz="4000" dirty="0">
              <a:solidFill>
                <a:srgbClr val="002060"/>
              </a:solidFill>
              <a:latin typeface="Comic Sans MS" pitchFamily="66" charset="0"/>
            </a:endParaRPr>
          </a:p>
        </p:txBody>
      </p:sp>
    </p:spTree>
    <p:extLst>
      <p:ext uri="{BB962C8B-B14F-4D97-AF65-F5344CB8AC3E}">
        <p14:creationId xmlns:p14="http://schemas.microsoft.com/office/powerpoint/2010/main" val="35827470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7804" y="327794"/>
            <a:ext cx="4185182" cy="940966"/>
          </a:xfrm>
        </p:spPr>
        <p:txBody>
          <a:bodyPr>
            <a:normAutofit/>
          </a:bodyPr>
          <a:lstStyle/>
          <a:p>
            <a:pPr algn="ctr"/>
            <a:r>
              <a:rPr lang="en-GB" dirty="0" smtClean="0">
                <a:solidFill>
                  <a:srgbClr val="0070C0"/>
                </a:solidFill>
              </a:rPr>
              <a:t> Times Table Test </a:t>
            </a:r>
            <a:endParaRPr lang="en-GB" dirty="0">
              <a:solidFill>
                <a:srgbClr val="0070C0"/>
              </a:solidFill>
            </a:endParaRPr>
          </a:p>
        </p:txBody>
      </p:sp>
      <p:sp>
        <p:nvSpPr>
          <p:cNvPr id="3" name="TextBox 2"/>
          <p:cNvSpPr txBox="1"/>
          <p:nvPr/>
        </p:nvSpPr>
        <p:spPr>
          <a:xfrm>
            <a:off x="971600" y="1485194"/>
            <a:ext cx="7887154" cy="2308324"/>
          </a:xfrm>
          <a:prstGeom prst="rect">
            <a:avLst/>
          </a:prstGeom>
          <a:noFill/>
        </p:spPr>
        <p:txBody>
          <a:bodyPr wrap="square" rtlCol="0">
            <a:spAutoFit/>
          </a:bodyPr>
          <a:lstStyle/>
          <a:p>
            <a:r>
              <a:rPr lang="en-GB" sz="2400" dirty="0" smtClean="0"/>
              <a:t>The Times Table Test </a:t>
            </a:r>
            <a:r>
              <a:rPr lang="en-GB" sz="2400" dirty="0"/>
              <a:t>will be introduced in English schools only. </a:t>
            </a:r>
            <a:r>
              <a:rPr lang="en-GB" sz="2400" b="1" dirty="0"/>
              <a:t>It will be taken by children in Year 4, in the summer term (in June</a:t>
            </a:r>
            <a:r>
              <a:rPr lang="en-GB" sz="2400" b="1" dirty="0" smtClean="0"/>
              <a:t>).</a:t>
            </a:r>
            <a:r>
              <a:rPr lang="en-GB" sz="2400" dirty="0" smtClean="0"/>
              <a:t> In </a:t>
            </a:r>
            <a:r>
              <a:rPr lang="en-GB" sz="2400" dirty="0"/>
              <a:t>June 2019 the multiplication check will be voluntary (schools will be able to decide whether to administer it or not).</a:t>
            </a:r>
            <a:r>
              <a:rPr lang="en-GB" sz="2400" b="1" dirty="0"/>
              <a:t> </a:t>
            </a:r>
            <a:r>
              <a:rPr lang="en-GB" sz="2400" b="1" u="sng" dirty="0"/>
              <a:t>In June 2020 it will become compulsory</a:t>
            </a:r>
            <a:r>
              <a:rPr lang="en-GB" sz="2400" u="sng" dirty="0"/>
              <a:t> for all English </a:t>
            </a:r>
            <a:r>
              <a:rPr lang="en-GB" sz="2400" u="sng" dirty="0" smtClean="0"/>
              <a:t>schools.</a:t>
            </a:r>
            <a:endParaRPr lang="en-GB" sz="2400" u="sng" dirty="0"/>
          </a:p>
        </p:txBody>
      </p:sp>
      <p:sp>
        <p:nvSpPr>
          <p:cNvPr id="4" name="Rectangle 3"/>
          <p:cNvSpPr/>
          <p:nvPr/>
        </p:nvSpPr>
        <p:spPr>
          <a:xfrm>
            <a:off x="1287642" y="1085084"/>
            <a:ext cx="7571112" cy="400110"/>
          </a:xfrm>
          <a:prstGeom prst="rect">
            <a:avLst/>
          </a:prstGeom>
        </p:spPr>
        <p:txBody>
          <a:bodyPr wrap="square">
            <a:spAutoFit/>
          </a:bodyPr>
          <a:lstStyle/>
          <a:p>
            <a:r>
              <a:rPr lang="en-GB" sz="2000" b="1" dirty="0">
                <a:solidFill>
                  <a:srgbClr val="FF0000"/>
                </a:solidFill>
                <a:latin typeface="Arial Black" pitchFamily="34" charset="0"/>
              </a:rPr>
              <a:t>Which children will sit the multiplication </a:t>
            </a:r>
            <a:r>
              <a:rPr lang="en-GB" sz="2000" b="1" dirty="0" smtClean="0">
                <a:solidFill>
                  <a:srgbClr val="FF0000"/>
                </a:solidFill>
                <a:latin typeface="Arial Black" pitchFamily="34" charset="0"/>
              </a:rPr>
              <a:t>test?</a:t>
            </a:r>
            <a:endParaRPr lang="en-GB" sz="2000" dirty="0">
              <a:solidFill>
                <a:srgbClr val="FF0000"/>
              </a:solidFill>
              <a:latin typeface="Arial Black" pitchFamily="34" charset="0"/>
            </a:endParaRPr>
          </a:p>
        </p:txBody>
      </p:sp>
      <p:sp>
        <p:nvSpPr>
          <p:cNvPr id="7" name="Rectangle 6"/>
          <p:cNvSpPr/>
          <p:nvPr/>
        </p:nvSpPr>
        <p:spPr>
          <a:xfrm>
            <a:off x="1129621" y="3762740"/>
            <a:ext cx="7571112" cy="400110"/>
          </a:xfrm>
          <a:prstGeom prst="rect">
            <a:avLst/>
          </a:prstGeom>
        </p:spPr>
        <p:txBody>
          <a:bodyPr wrap="square">
            <a:spAutoFit/>
          </a:bodyPr>
          <a:lstStyle/>
          <a:p>
            <a:r>
              <a:rPr lang="en-GB" sz="2000" b="1" dirty="0" smtClean="0">
                <a:solidFill>
                  <a:srgbClr val="FF0000"/>
                </a:solidFill>
                <a:latin typeface="Arial Black" pitchFamily="34" charset="0"/>
              </a:rPr>
              <a:t>How children will be tested?</a:t>
            </a:r>
            <a:endParaRPr lang="en-GB" sz="2000" dirty="0">
              <a:solidFill>
                <a:srgbClr val="FF0000"/>
              </a:solidFill>
              <a:latin typeface="Arial Black" pitchFamily="34" charset="0"/>
            </a:endParaRPr>
          </a:p>
        </p:txBody>
      </p:sp>
      <p:sp>
        <p:nvSpPr>
          <p:cNvPr id="8" name="TextBox 7"/>
          <p:cNvSpPr txBox="1"/>
          <p:nvPr/>
        </p:nvSpPr>
        <p:spPr>
          <a:xfrm>
            <a:off x="964062" y="4130214"/>
            <a:ext cx="7894692" cy="1938992"/>
          </a:xfrm>
          <a:prstGeom prst="rect">
            <a:avLst/>
          </a:prstGeom>
          <a:noFill/>
        </p:spPr>
        <p:txBody>
          <a:bodyPr wrap="square" rtlCol="0">
            <a:spAutoFit/>
          </a:bodyPr>
          <a:lstStyle/>
          <a:p>
            <a:r>
              <a:rPr lang="en-GB" sz="2400" b="1" dirty="0"/>
              <a:t>Children will be tested using an on-screen check, where they will have to answer </a:t>
            </a:r>
            <a:r>
              <a:rPr lang="en-GB" sz="2400" b="1" dirty="0" smtClean="0"/>
              <a:t>multiplication questions </a:t>
            </a:r>
            <a:r>
              <a:rPr lang="en-GB" sz="2400" b="1" dirty="0"/>
              <a:t>against the clock. The test will last no longer than 5 minutes</a:t>
            </a:r>
            <a:r>
              <a:rPr lang="en-GB" sz="2400" dirty="0"/>
              <a:t> and is similar to other tests already used by primary schools</a:t>
            </a:r>
            <a:r>
              <a:rPr lang="en-GB" sz="2400" dirty="0" smtClean="0"/>
              <a:t>. Their </a:t>
            </a:r>
            <a:r>
              <a:rPr lang="en-GB" sz="2400" dirty="0"/>
              <a:t>answers will be marked </a:t>
            </a:r>
            <a:r>
              <a:rPr lang="en-GB" sz="2400" dirty="0" smtClean="0"/>
              <a:t>instantly.</a:t>
            </a:r>
            <a:endParaRPr lang="en-GB" sz="2400" dirty="0"/>
          </a:p>
        </p:txBody>
      </p:sp>
    </p:spTree>
    <p:extLst>
      <p:ext uri="{BB962C8B-B14F-4D97-AF65-F5344CB8AC3E}">
        <p14:creationId xmlns:p14="http://schemas.microsoft.com/office/powerpoint/2010/main" val="5398727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7804" y="327794"/>
            <a:ext cx="4185182" cy="940966"/>
          </a:xfrm>
        </p:spPr>
        <p:txBody>
          <a:bodyPr/>
          <a:lstStyle/>
          <a:p>
            <a:pPr algn="ctr"/>
            <a:r>
              <a:rPr lang="en-GB" dirty="0" smtClean="0">
                <a:solidFill>
                  <a:srgbClr val="0070C0"/>
                </a:solidFill>
              </a:rPr>
              <a:t>Fast Learning </a:t>
            </a:r>
            <a:endParaRPr lang="en-GB" dirty="0">
              <a:solidFill>
                <a:srgbClr val="0070C0"/>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567" t="22668" r="52649" b="27799"/>
          <a:stretch/>
        </p:blipFill>
        <p:spPr bwMode="auto">
          <a:xfrm>
            <a:off x="2924685" y="1124744"/>
            <a:ext cx="4032448" cy="4286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descr="Image result for times tab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076150">
            <a:off x="127677" y="672792"/>
            <a:ext cx="2286160" cy="161657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times tabl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333783">
            <a:off x="7057517" y="367239"/>
            <a:ext cx="1679937" cy="154554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times tables whe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388" y="4160585"/>
            <a:ext cx="2336646" cy="235232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times tables pyrami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521466">
            <a:off x="6824790" y="5007846"/>
            <a:ext cx="1933867" cy="1452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0846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Bar model – pictorial representation of a problem</a:t>
            </a:r>
            <a:endParaRPr lang="en-GB" dirty="0"/>
          </a:p>
        </p:txBody>
      </p:sp>
      <p:pic>
        <p:nvPicPr>
          <p:cNvPr id="2050"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4464"/>
          <a:stretch/>
        </p:blipFill>
        <p:spPr bwMode="auto">
          <a:xfrm>
            <a:off x="323528" y="1916832"/>
            <a:ext cx="5328592" cy="2897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p:nvPr/>
        </p:nvPicPr>
        <p:blipFill rotWithShape="1">
          <a:blip r:embed="rId4"/>
          <a:srcRect l="51606" t="29793" r="22694" b="35233"/>
          <a:stretch/>
        </p:blipFill>
        <p:spPr bwMode="auto">
          <a:xfrm>
            <a:off x="5195935" y="1700808"/>
            <a:ext cx="3816424" cy="33123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392317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548680"/>
            <a:ext cx="6408712" cy="432048"/>
          </a:xfrm>
        </p:spPr>
        <p:txBody>
          <a:bodyPr>
            <a:normAutofit fontScale="90000"/>
          </a:bodyPr>
          <a:lstStyle/>
          <a:p>
            <a:pPr algn="ctr"/>
            <a:r>
              <a:rPr lang="en-GB" b="1" dirty="0" smtClean="0">
                <a:solidFill>
                  <a:srgbClr val="0070C0"/>
                </a:solidFill>
              </a:rPr>
              <a:t>Number Laws</a:t>
            </a:r>
            <a:endParaRPr lang="en-GB" b="1" dirty="0">
              <a:solidFill>
                <a:srgbClr val="0070C0"/>
              </a:solidFill>
            </a:endParaRPr>
          </a:p>
        </p:txBody>
      </p:sp>
      <p:sp>
        <p:nvSpPr>
          <p:cNvPr id="6" name="TextBox 5"/>
          <p:cNvSpPr txBox="1"/>
          <p:nvPr/>
        </p:nvSpPr>
        <p:spPr>
          <a:xfrm>
            <a:off x="1236499" y="980728"/>
            <a:ext cx="7704856" cy="1231106"/>
          </a:xfrm>
          <a:prstGeom prst="rect">
            <a:avLst/>
          </a:prstGeom>
          <a:noFill/>
        </p:spPr>
        <p:txBody>
          <a:bodyPr wrap="square" rtlCol="0">
            <a:spAutoFit/>
          </a:bodyPr>
          <a:lstStyle/>
          <a:p>
            <a:r>
              <a:rPr lang="en-GB" sz="2800" u="sng" dirty="0" smtClean="0">
                <a:latin typeface="Comic Sans MS" pitchFamily="66" charset="0"/>
              </a:rPr>
              <a:t>1. Commutative Law</a:t>
            </a:r>
            <a:r>
              <a:rPr lang="en-GB" sz="2800" dirty="0" smtClean="0">
                <a:latin typeface="Comic Sans MS" pitchFamily="66" charset="0"/>
              </a:rPr>
              <a:t>: we can swap numbers over and still get the same answer.</a:t>
            </a:r>
          </a:p>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557" y="2903506"/>
            <a:ext cx="3594620" cy="3062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2956687"/>
            <a:ext cx="5032838" cy="2956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115616" y="2221716"/>
            <a:ext cx="2160240" cy="523220"/>
          </a:xfrm>
          <a:prstGeom prst="rect">
            <a:avLst/>
          </a:prstGeom>
          <a:noFill/>
        </p:spPr>
        <p:txBody>
          <a:bodyPr wrap="square" rtlCol="0">
            <a:spAutoFit/>
          </a:bodyPr>
          <a:lstStyle/>
          <a:p>
            <a:pPr algn="ctr"/>
            <a:r>
              <a:rPr lang="en-GB" sz="2800" dirty="0" smtClean="0">
                <a:solidFill>
                  <a:srgbClr val="FF0000"/>
                </a:solidFill>
                <a:latin typeface="Comic Sans MS" pitchFamily="66" charset="0"/>
              </a:rPr>
              <a:t>Addition</a:t>
            </a:r>
            <a:r>
              <a:rPr lang="en-GB" dirty="0" smtClean="0">
                <a:solidFill>
                  <a:srgbClr val="FF0000"/>
                </a:solidFill>
              </a:rPr>
              <a:t> </a:t>
            </a:r>
            <a:endParaRPr lang="en-GB" dirty="0">
              <a:solidFill>
                <a:srgbClr val="FF0000"/>
              </a:solidFill>
            </a:endParaRPr>
          </a:p>
        </p:txBody>
      </p:sp>
      <p:sp>
        <p:nvSpPr>
          <p:cNvPr id="11" name="TextBox 10"/>
          <p:cNvSpPr txBox="1"/>
          <p:nvPr/>
        </p:nvSpPr>
        <p:spPr>
          <a:xfrm>
            <a:off x="5656532" y="2239711"/>
            <a:ext cx="2657417" cy="523220"/>
          </a:xfrm>
          <a:prstGeom prst="rect">
            <a:avLst/>
          </a:prstGeom>
          <a:noFill/>
        </p:spPr>
        <p:txBody>
          <a:bodyPr wrap="square" rtlCol="0">
            <a:spAutoFit/>
          </a:bodyPr>
          <a:lstStyle/>
          <a:p>
            <a:pPr algn="ctr"/>
            <a:r>
              <a:rPr lang="en-GB" sz="2800" dirty="0" smtClean="0">
                <a:solidFill>
                  <a:srgbClr val="FF0000"/>
                </a:solidFill>
                <a:latin typeface="Comic Sans MS" pitchFamily="66" charset="0"/>
              </a:rPr>
              <a:t>Multiplication</a:t>
            </a:r>
            <a:r>
              <a:rPr lang="en-GB" sz="2800" dirty="0" smtClean="0">
                <a:solidFill>
                  <a:srgbClr val="FF0000"/>
                </a:solidFill>
              </a:rPr>
              <a:t> </a:t>
            </a:r>
            <a:endParaRPr lang="en-GB" sz="2800" dirty="0">
              <a:solidFill>
                <a:srgbClr val="FF0000"/>
              </a:solidFill>
            </a:endParaRPr>
          </a:p>
        </p:txBody>
      </p:sp>
    </p:spTree>
    <p:extLst>
      <p:ext uri="{BB962C8B-B14F-4D97-AF65-F5344CB8AC3E}">
        <p14:creationId xmlns:p14="http://schemas.microsoft.com/office/powerpoint/2010/main" val="23985732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548680"/>
            <a:ext cx="6408712" cy="432048"/>
          </a:xfrm>
        </p:spPr>
        <p:txBody>
          <a:bodyPr>
            <a:normAutofit fontScale="90000"/>
          </a:bodyPr>
          <a:lstStyle/>
          <a:p>
            <a:pPr algn="ctr"/>
            <a:r>
              <a:rPr lang="en-GB" b="1" dirty="0" smtClean="0">
                <a:solidFill>
                  <a:srgbClr val="0070C0"/>
                </a:solidFill>
              </a:rPr>
              <a:t>Number Laws</a:t>
            </a:r>
            <a:endParaRPr lang="en-GB" b="1" dirty="0">
              <a:solidFill>
                <a:srgbClr val="0070C0"/>
              </a:solidFill>
            </a:endParaRPr>
          </a:p>
        </p:txBody>
      </p:sp>
      <p:sp>
        <p:nvSpPr>
          <p:cNvPr id="6" name="TextBox 5"/>
          <p:cNvSpPr txBox="1"/>
          <p:nvPr/>
        </p:nvSpPr>
        <p:spPr>
          <a:xfrm>
            <a:off x="359024" y="1049350"/>
            <a:ext cx="8784976" cy="1231106"/>
          </a:xfrm>
          <a:prstGeom prst="rect">
            <a:avLst/>
          </a:prstGeom>
          <a:noFill/>
        </p:spPr>
        <p:txBody>
          <a:bodyPr wrap="square" rtlCol="0">
            <a:spAutoFit/>
          </a:bodyPr>
          <a:lstStyle/>
          <a:p>
            <a:r>
              <a:rPr lang="en-GB" sz="2800" u="sng" dirty="0" smtClean="0">
                <a:latin typeface="Comic Sans MS" pitchFamily="66" charset="0"/>
              </a:rPr>
              <a:t>2. Associative Law</a:t>
            </a:r>
            <a:r>
              <a:rPr lang="en-GB" sz="2800" dirty="0" smtClean="0">
                <a:latin typeface="Comic Sans MS" pitchFamily="66" charset="0"/>
              </a:rPr>
              <a:t>: it doesn’t matter how we group the numbers, we still get the same answer.</a:t>
            </a:r>
          </a:p>
          <a:p>
            <a:endParaRPr lang="en-GB" dirty="0"/>
          </a:p>
        </p:txBody>
      </p:sp>
      <p:sp>
        <p:nvSpPr>
          <p:cNvPr id="7" name="TextBox 6"/>
          <p:cNvSpPr txBox="1"/>
          <p:nvPr/>
        </p:nvSpPr>
        <p:spPr>
          <a:xfrm>
            <a:off x="1115616" y="2018846"/>
            <a:ext cx="2160240" cy="523220"/>
          </a:xfrm>
          <a:prstGeom prst="rect">
            <a:avLst/>
          </a:prstGeom>
          <a:noFill/>
        </p:spPr>
        <p:txBody>
          <a:bodyPr wrap="square" rtlCol="0">
            <a:spAutoFit/>
          </a:bodyPr>
          <a:lstStyle/>
          <a:p>
            <a:pPr algn="ctr"/>
            <a:r>
              <a:rPr lang="en-GB" sz="2800" dirty="0" smtClean="0">
                <a:solidFill>
                  <a:srgbClr val="FF0000"/>
                </a:solidFill>
                <a:latin typeface="Comic Sans MS" pitchFamily="66" charset="0"/>
              </a:rPr>
              <a:t>Addition</a:t>
            </a:r>
            <a:r>
              <a:rPr lang="en-GB" dirty="0" smtClean="0">
                <a:solidFill>
                  <a:srgbClr val="FF0000"/>
                </a:solidFill>
              </a:rPr>
              <a:t> </a:t>
            </a:r>
            <a:endParaRPr lang="en-GB" dirty="0">
              <a:solidFill>
                <a:srgbClr val="FF0000"/>
              </a:solidFill>
            </a:endParaRPr>
          </a:p>
        </p:txBody>
      </p:sp>
      <p:sp>
        <p:nvSpPr>
          <p:cNvPr id="11" name="TextBox 10"/>
          <p:cNvSpPr txBox="1"/>
          <p:nvPr/>
        </p:nvSpPr>
        <p:spPr>
          <a:xfrm>
            <a:off x="5817304" y="3642318"/>
            <a:ext cx="2657417" cy="523220"/>
          </a:xfrm>
          <a:prstGeom prst="rect">
            <a:avLst/>
          </a:prstGeom>
          <a:noFill/>
        </p:spPr>
        <p:txBody>
          <a:bodyPr wrap="square" rtlCol="0">
            <a:spAutoFit/>
          </a:bodyPr>
          <a:lstStyle/>
          <a:p>
            <a:pPr algn="ctr"/>
            <a:r>
              <a:rPr lang="en-GB" sz="2800" dirty="0" smtClean="0">
                <a:solidFill>
                  <a:srgbClr val="FF0000"/>
                </a:solidFill>
                <a:latin typeface="Comic Sans MS" pitchFamily="66" charset="0"/>
              </a:rPr>
              <a:t>Multiplication</a:t>
            </a:r>
            <a:r>
              <a:rPr lang="en-GB" sz="2800" dirty="0" smtClean="0">
                <a:solidFill>
                  <a:srgbClr val="FF0000"/>
                </a:solidFill>
              </a:rPr>
              <a:t> </a:t>
            </a:r>
            <a:endParaRPr lang="en-GB" sz="2800" dirty="0">
              <a:solidFill>
                <a:srgbClr val="FF0000"/>
              </a:solidFill>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752" t="11846" r="18923" b="13050"/>
          <a:stretch/>
        </p:blipFill>
        <p:spPr bwMode="auto">
          <a:xfrm>
            <a:off x="5148064" y="4165538"/>
            <a:ext cx="3707809" cy="2459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2709" t="19770" r="6734"/>
          <a:stretch/>
        </p:blipFill>
        <p:spPr bwMode="auto">
          <a:xfrm>
            <a:off x="0" y="2542066"/>
            <a:ext cx="5328686" cy="2200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69171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548680"/>
            <a:ext cx="6408712" cy="432048"/>
          </a:xfrm>
        </p:spPr>
        <p:txBody>
          <a:bodyPr>
            <a:normAutofit fontScale="90000"/>
          </a:bodyPr>
          <a:lstStyle/>
          <a:p>
            <a:pPr algn="ctr"/>
            <a:r>
              <a:rPr lang="en-GB" b="1" dirty="0" smtClean="0">
                <a:solidFill>
                  <a:srgbClr val="0070C0"/>
                </a:solidFill>
              </a:rPr>
              <a:t>Number Laws</a:t>
            </a:r>
            <a:endParaRPr lang="en-GB" b="1" dirty="0">
              <a:solidFill>
                <a:srgbClr val="0070C0"/>
              </a:solidFill>
            </a:endParaRPr>
          </a:p>
        </p:txBody>
      </p:sp>
      <p:sp>
        <p:nvSpPr>
          <p:cNvPr id="6" name="TextBox 5"/>
          <p:cNvSpPr txBox="1"/>
          <p:nvPr/>
        </p:nvSpPr>
        <p:spPr>
          <a:xfrm>
            <a:off x="359024" y="1049350"/>
            <a:ext cx="8784976" cy="2092881"/>
          </a:xfrm>
          <a:prstGeom prst="rect">
            <a:avLst/>
          </a:prstGeom>
          <a:noFill/>
        </p:spPr>
        <p:txBody>
          <a:bodyPr wrap="square" rtlCol="0">
            <a:spAutoFit/>
          </a:bodyPr>
          <a:lstStyle/>
          <a:p>
            <a:r>
              <a:rPr lang="en-GB" sz="2800" u="sng" dirty="0">
                <a:latin typeface="Comic Sans MS" pitchFamily="66" charset="0"/>
              </a:rPr>
              <a:t>3</a:t>
            </a:r>
            <a:r>
              <a:rPr lang="en-GB" sz="2800" u="sng" dirty="0" smtClean="0">
                <a:latin typeface="Comic Sans MS" pitchFamily="66" charset="0"/>
              </a:rPr>
              <a:t>. Distributive Law</a:t>
            </a:r>
            <a:r>
              <a:rPr lang="en-GB" sz="2800" dirty="0" smtClean="0">
                <a:latin typeface="Comic Sans MS" pitchFamily="66" charset="0"/>
              </a:rPr>
              <a:t>:  we get the same answer when we multiply a number by a group of numbers added together OR when we multiply each number separately, then add the products together. </a:t>
            </a:r>
          </a:p>
          <a:p>
            <a:endParaRPr lang="en-GB" dirty="0"/>
          </a:p>
        </p:txBody>
      </p:sp>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4651" t="18969" r="12428" b="10738"/>
          <a:stretch/>
        </p:blipFill>
        <p:spPr bwMode="auto">
          <a:xfrm>
            <a:off x="1259631" y="3860932"/>
            <a:ext cx="7774287" cy="266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8480" t="40892" r="10222" b="17661"/>
          <a:stretch/>
        </p:blipFill>
        <p:spPr bwMode="auto">
          <a:xfrm>
            <a:off x="1450707" y="2832938"/>
            <a:ext cx="6601610" cy="1007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20305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31840" y="188640"/>
            <a:ext cx="2871299"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Fluency </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4" name="Rectangle 3"/>
          <p:cNvSpPr/>
          <p:nvPr/>
        </p:nvSpPr>
        <p:spPr>
          <a:xfrm>
            <a:off x="631586" y="980728"/>
            <a:ext cx="8496944" cy="4524315"/>
          </a:xfrm>
          <a:prstGeom prst="rect">
            <a:avLst/>
          </a:prstGeom>
        </p:spPr>
        <p:txBody>
          <a:bodyPr wrap="square">
            <a:spAutoFit/>
          </a:bodyPr>
          <a:lstStyle/>
          <a:p>
            <a:r>
              <a:rPr lang="en-GB" sz="3200" i="1" dirty="0" smtClean="0">
                <a:solidFill>
                  <a:srgbClr val="FF0000"/>
                </a:solidFill>
                <a:latin typeface="Trebuchet MS" pitchFamily="34" charset="0"/>
              </a:rPr>
              <a:t>    Years 3 &amp; 4 </a:t>
            </a:r>
            <a:r>
              <a:rPr lang="en-GB" sz="3200" i="1" dirty="0">
                <a:solidFill>
                  <a:srgbClr val="FF0000"/>
                </a:solidFill>
                <a:latin typeface="Trebuchet MS" pitchFamily="34" charset="0"/>
              </a:rPr>
              <a:t>examples:</a:t>
            </a:r>
          </a:p>
          <a:p>
            <a:pPr marL="457200" lvl="0" indent="-457200">
              <a:buFont typeface="Arial" panose="020B0604020202020204" pitchFamily="34" charset="0"/>
              <a:buChar char="•"/>
            </a:pPr>
            <a:r>
              <a:rPr lang="en-GB" sz="3200" i="1" dirty="0" smtClean="0">
                <a:solidFill>
                  <a:prstClr val="black"/>
                </a:solidFill>
                <a:latin typeface="Trebuchet MS" panose="020B0603020202020204" pitchFamily="34" charset="0"/>
              </a:rPr>
              <a:t>Continue </a:t>
            </a:r>
            <a:r>
              <a:rPr lang="en-GB" sz="3200" i="1" dirty="0">
                <a:solidFill>
                  <a:prstClr val="black"/>
                </a:solidFill>
                <a:latin typeface="Trebuchet MS" panose="020B0603020202020204" pitchFamily="34" charset="0"/>
              </a:rPr>
              <a:t>the pattern: 50, 100, 150, 200, _, </a:t>
            </a:r>
            <a:r>
              <a:rPr lang="en-GB" sz="3200" i="1" dirty="0" smtClean="0">
                <a:solidFill>
                  <a:prstClr val="black"/>
                </a:solidFill>
                <a:latin typeface="Trebuchet MS" panose="020B0603020202020204" pitchFamily="34" charset="0"/>
              </a:rPr>
              <a:t>_,_(</a:t>
            </a:r>
            <a:r>
              <a:rPr lang="en-GB" sz="2800" i="1" dirty="0">
                <a:solidFill>
                  <a:prstClr val="black"/>
                </a:solidFill>
                <a:latin typeface="Trebuchet MS" panose="020B0603020202020204" pitchFamily="34" charset="0"/>
              </a:rPr>
              <a:t>Number and Place Value – Year 3</a:t>
            </a:r>
            <a:r>
              <a:rPr lang="en-GB" sz="3200" i="1" dirty="0">
                <a:solidFill>
                  <a:prstClr val="black"/>
                </a:solidFill>
                <a:latin typeface="Trebuchet MS" panose="020B0603020202020204" pitchFamily="34" charset="0"/>
              </a:rPr>
              <a:t>)</a:t>
            </a:r>
          </a:p>
          <a:p>
            <a:pPr marL="457200" lvl="0" indent="-457200">
              <a:buFont typeface="Arial" panose="020B0604020202020204" pitchFamily="34" charset="0"/>
              <a:buChar char="•"/>
            </a:pPr>
            <a:r>
              <a:rPr lang="en-GB" sz="3200" i="1" dirty="0" smtClean="0">
                <a:solidFill>
                  <a:prstClr val="black"/>
                </a:solidFill>
                <a:latin typeface="Trebuchet MS" panose="020B0603020202020204" pitchFamily="34" charset="0"/>
              </a:rPr>
              <a:t>3 </a:t>
            </a:r>
            <a:r>
              <a:rPr lang="en-GB" sz="3200" i="1" dirty="0">
                <a:solidFill>
                  <a:prstClr val="black"/>
                </a:solidFill>
                <a:latin typeface="Trebuchet MS" panose="020B0603020202020204" pitchFamily="34" charset="0"/>
              </a:rPr>
              <a:t>x ? = 24 (</a:t>
            </a:r>
            <a:r>
              <a:rPr lang="en-GB" sz="2800" i="1" dirty="0">
                <a:solidFill>
                  <a:prstClr val="black"/>
                </a:solidFill>
                <a:latin typeface="Trebuchet MS" panose="020B0603020202020204" pitchFamily="34" charset="0"/>
              </a:rPr>
              <a:t>Multiplication and Division - Year 3</a:t>
            </a:r>
            <a:r>
              <a:rPr lang="en-GB" sz="3200" i="1" dirty="0">
                <a:solidFill>
                  <a:prstClr val="black"/>
                </a:solidFill>
                <a:latin typeface="Trebuchet MS" panose="020B0603020202020204" pitchFamily="34" charset="0"/>
              </a:rPr>
              <a:t>)</a:t>
            </a:r>
          </a:p>
          <a:p>
            <a:pPr marL="457200" lvl="0" indent="-457200">
              <a:buFont typeface="Arial" panose="020B0604020202020204" pitchFamily="34" charset="0"/>
              <a:buChar char="•"/>
            </a:pPr>
            <a:r>
              <a:rPr lang="en-GB" sz="3200" i="1" dirty="0" smtClean="0">
                <a:solidFill>
                  <a:prstClr val="black"/>
                </a:solidFill>
                <a:latin typeface="Trebuchet MS" panose="020B0603020202020204" pitchFamily="34" charset="0"/>
              </a:rPr>
              <a:t>7m </a:t>
            </a:r>
            <a:r>
              <a:rPr lang="en-GB" sz="3200" i="1" dirty="0">
                <a:solidFill>
                  <a:prstClr val="black"/>
                </a:solidFill>
                <a:latin typeface="Trebuchet MS" panose="020B0603020202020204" pitchFamily="34" charset="0"/>
              </a:rPr>
              <a:t>+ ? = 810cm (</a:t>
            </a:r>
            <a:r>
              <a:rPr lang="en-GB" sz="2800" i="1" dirty="0">
                <a:solidFill>
                  <a:prstClr val="black"/>
                </a:solidFill>
                <a:latin typeface="Trebuchet MS" panose="020B0603020202020204" pitchFamily="34" charset="0"/>
              </a:rPr>
              <a:t>Measurement – Year 3</a:t>
            </a:r>
            <a:r>
              <a:rPr lang="en-GB" sz="3200" i="1" dirty="0">
                <a:solidFill>
                  <a:prstClr val="black"/>
                </a:solidFill>
                <a:latin typeface="Trebuchet MS" panose="020B0603020202020204" pitchFamily="34" charset="0"/>
              </a:rPr>
              <a:t>)</a:t>
            </a:r>
          </a:p>
          <a:p>
            <a:pPr marL="457200" lvl="0" indent="-457200">
              <a:buFont typeface="Arial" panose="020B0604020202020204" pitchFamily="34" charset="0"/>
              <a:buChar char="•"/>
            </a:pPr>
            <a:r>
              <a:rPr lang="en-GB" sz="3200" i="1" dirty="0" smtClean="0">
                <a:solidFill>
                  <a:prstClr val="black"/>
                </a:solidFill>
                <a:latin typeface="Trebuchet MS" panose="020B0603020202020204" pitchFamily="34" charset="0"/>
              </a:rPr>
              <a:t>Round </a:t>
            </a:r>
            <a:r>
              <a:rPr lang="en-GB" sz="3200" i="1" dirty="0">
                <a:solidFill>
                  <a:prstClr val="black"/>
                </a:solidFill>
                <a:latin typeface="Trebuchet MS" panose="020B0603020202020204" pitchFamily="34" charset="0"/>
              </a:rPr>
              <a:t>3.2 to the nearest whole </a:t>
            </a:r>
            <a:r>
              <a:rPr lang="en-GB" sz="3200" i="1" dirty="0" smtClean="0">
                <a:solidFill>
                  <a:prstClr val="black"/>
                </a:solidFill>
                <a:latin typeface="Trebuchet MS" panose="020B0603020202020204" pitchFamily="34" charset="0"/>
              </a:rPr>
              <a:t>number (</a:t>
            </a:r>
            <a:r>
              <a:rPr lang="en-GB" sz="2800" i="1" dirty="0" smtClean="0">
                <a:solidFill>
                  <a:prstClr val="black"/>
                </a:solidFill>
                <a:latin typeface="Trebuchet MS" panose="020B0603020202020204" pitchFamily="34" charset="0"/>
              </a:rPr>
              <a:t>Decimals </a:t>
            </a:r>
            <a:r>
              <a:rPr lang="en-GB" sz="2800" i="1" dirty="0">
                <a:solidFill>
                  <a:prstClr val="black"/>
                </a:solidFill>
                <a:latin typeface="Trebuchet MS" panose="020B0603020202020204" pitchFamily="34" charset="0"/>
              </a:rPr>
              <a:t>– Year 4</a:t>
            </a:r>
            <a:r>
              <a:rPr lang="en-GB" sz="3200" i="1" dirty="0">
                <a:solidFill>
                  <a:prstClr val="black"/>
                </a:solidFill>
                <a:latin typeface="Trebuchet MS" panose="020B0603020202020204" pitchFamily="34" charset="0"/>
              </a:rPr>
              <a:t>)</a:t>
            </a:r>
          </a:p>
          <a:p>
            <a:pPr marL="457200" lvl="0" indent="-457200">
              <a:buFont typeface="Arial" panose="020B0604020202020204" pitchFamily="34" charset="0"/>
              <a:buChar char="•"/>
            </a:pPr>
            <a:r>
              <a:rPr lang="en-GB" sz="3200" i="1" dirty="0" smtClean="0">
                <a:solidFill>
                  <a:prstClr val="black"/>
                </a:solidFill>
                <a:latin typeface="Trebuchet MS" panose="020B0603020202020204" pitchFamily="34" charset="0"/>
              </a:rPr>
              <a:t>Find </a:t>
            </a:r>
            <a:r>
              <a:rPr lang="en-GB" sz="3200" i="1" dirty="0">
                <a:solidFill>
                  <a:prstClr val="black"/>
                </a:solidFill>
                <a:latin typeface="Trebuchet MS" panose="020B0603020202020204" pitchFamily="34" charset="0"/>
              </a:rPr>
              <a:t>2/5 of 45 (</a:t>
            </a:r>
            <a:r>
              <a:rPr lang="en-GB" sz="2800" i="1" dirty="0">
                <a:solidFill>
                  <a:prstClr val="black"/>
                </a:solidFill>
                <a:latin typeface="Trebuchet MS" panose="020B0603020202020204" pitchFamily="34" charset="0"/>
              </a:rPr>
              <a:t>Fractions – Year 4</a:t>
            </a:r>
            <a:r>
              <a:rPr lang="en-GB" sz="3200" i="1" dirty="0">
                <a:solidFill>
                  <a:prstClr val="black"/>
                </a:solidFill>
                <a:latin typeface="Trebuchet MS" panose="020B0603020202020204" pitchFamily="34" charset="0"/>
              </a:rPr>
              <a:t>)</a:t>
            </a:r>
          </a:p>
          <a:p>
            <a:pPr marL="457200" lvl="0" indent="-457200">
              <a:buFont typeface="Arial" panose="020B0604020202020204" pitchFamily="34" charset="0"/>
              <a:buChar char="•"/>
            </a:pPr>
            <a:r>
              <a:rPr lang="en-GB" sz="3200" i="1" dirty="0" smtClean="0">
                <a:solidFill>
                  <a:prstClr val="black"/>
                </a:solidFill>
                <a:latin typeface="Trebuchet MS" panose="020B0603020202020204" pitchFamily="34" charset="0"/>
              </a:rPr>
              <a:t>2 </a:t>
            </a:r>
            <a:r>
              <a:rPr lang="en-GB" sz="3200" i="1" dirty="0">
                <a:solidFill>
                  <a:prstClr val="black"/>
                </a:solidFill>
                <a:latin typeface="Trebuchet MS" panose="020B0603020202020204" pitchFamily="34" charset="0"/>
              </a:rPr>
              <a:t>hours = ? </a:t>
            </a:r>
            <a:r>
              <a:rPr lang="en-GB" sz="3200" i="1" dirty="0" smtClean="0">
                <a:solidFill>
                  <a:prstClr val="black"/>
                </a:solidFill>
                <a:latin typeface="Trebuchet MS" panose="020B0603020202020204" pitchFamily="34" charset="0"/>
              </a:rPr>
              <a:t>Minutes (</a:t>
            </a:r>
            <a:r>
              <a:rPr lang="en-GB" sz="2800" i="1" dirty="0">
                <a:solidFill>
                  <a:prstClr val="black"/>
                </a:solidFill>
                <a:latin typeface="Trebuchet MS" panose="020B0603020202020204" pitchFamily="34" charset="0"/>
              </a:rPr>
              <a:t>Time - Year 4</a:t>
            </a:r>
            <a:r>
              <a:rPr lang="en-GB" sz="3200" i="1" dirty="0">
                <a:solidFill>
                  <a:prstClr val="black"/>
                </a:solidFill>
                <a:latin typeface="Trebuchet MS" panose="020B0603020202020204" pitchFamily="34" charset="0"/>
              </a:rPr>
              <a:t>)</a:t>
            </a:r>
            <a:endParaRPr lang="en-GB" sz="3200" dirty="0">
              <a:solidFill>
                <a:prstClr val="black"/>
              </a:solidFill>
              <a:latin typeface="Trebuchet MS" panose="020B0603020202020204" pitchFamily="34" charset="0"/>
            </a:endParaRPr>
          </a:p>
        </p:txBody>
      </p:sp>
    </p:spTree>
    <p:extLst>
      <p:ext uri="{BB962C8B-B14F-4D97-AF65-F5344CB8AC3E}">
        <p14:creationId xmlns:p14="http://schemas.microsoft.com/office/powerpoint/2010/main" val="24051292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31840" y="188640"/>
            <a:ext cx="2871299"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Fluency </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4" name="Rectangle 3"/>
          <p:cNvSpPr/>
          <p:nvPr/>
        </p:nvSpPr>
        <p:spPr>
          <a:xfrm>
            <a:off x="107504" y="980728"/>
            <a:ext cx="9036496" cy="5016758"/>
          </a:xfrm>
          <a:prstGeom prst="rect">
            <a:avLst/>
          </a:prstGeom>
        </p:spPr>
        <p:txBody>
          <a:bodyPr wrap="square">
            <a:spAutoFit/>
          </a:bodyPr>
          <a:lstStyle/>
          <a:p>
            <a:r>
              <a:rPr lang="en-GB" sz="3200" i="1" dirty="0" smtClean="0">
                <a:solidFill>
                  <a:srgbClr val="00B0F0"/>
                </a:solidFill>
                <a:latin typeface="TrebuchetMS-Italic"/>
              </a:rPr>
              <a:t>       Years 5 &amp; 6 </a:t>
            </a:r>
            <a:r>
              <a:rPr lang="en-GB" sz="3200" i="1" dirty="0">
                <a:solidFill>
                  <a:srgbClr val="00B0F0"/>
                </a:solidFill>
                <a:latin typeface="TrebuchetMS-Italic"/>
              </a:rPr>
              <a:t>examples:</a:t>
            </a:r>
          </a:p>
          <a:p>
            <a:pPr marL="457200" indent="-457200">
              <a:buFont typeface="Arial" panose="020B0604020202020204" pitchFamily="34" charset="0"/>
              <a:buChar char="•"/>
            </a:pPr>
            <a:r>
              <a:rPr lang="en-GB" sz="3200" i="1" dirty="0" smtClean="0">
                <a:latin typeface="Trebuchet MS" panose="020B0603020202020204" pitchFamily="34" charset="0"/>
              </a:rPr>
              <a:t>Write </a:t>
            </a:r>
            <a:r>
              <a:rPr lang="en-GB" sz="3200" i="1" dirty="0">
                <a:latin typeface="Trebuchet MS" panose="020B0603020202020204" pitchFamily="34" charset="0"/>
              </a:rPr>
              <a:t>283 in Roman </a:t>
            </a:r>
            <a:r>
              <a:rPr lang="en-GB" sz="3200" i="1" dirty="0" smtClean="0">
                <a:latin typeface="Trebuchet MS" panose="020B0603020202020204" pitchFamily="34" charset="0"/>
              </a:rPr>
              <a:t>Numerals (</a:t>
            </a:r>
            <a:r>
              <a:rPr lang="en-GB" sz="2800" i="1" dirty="0" smtClean="0">
                <a:latin typeface="Trebuchet MS" panose="020B0603020202020204" pitchFamily="34" charset="0"/>
              </a:rPr>
              <a:t>Number </a:t>
            </a:r>
            <a:r>
              <a:rPr lang="en-GB" sz="2800" i="1" dirty="0">
                <a:latin typeface="Trebuchet MS" panose="020B0603020202020204" pitchFamily="34" charset="0"/>
              </a:rPr>
              <a:t>and Place Value –Year 5</a:t>
            </a:r>
            <a:r>
              <a:rPr lang="en-GB" sz="3200" i="1" dirty="0">
                <a:latin typeface="Trebuchet MS" panose="020B0603020202020204" pitchFamily="34" charset="0"/>
              </a:rPr>
              <a:t>)</a:t>
            </a:r>
          </a:p>
          <a:p>
            <a:pPr marL="457200" indent="-457200">
              <a:buFont typeface="Arial" panose="020B0604020202020204" pitchFamily="34" charset="0"/>
              <a:buChar char="•"/>
            </a:pPr>
            <a:r>
              <a:rPr lang="en-GB" sz="3200" i="1" dirty="0" smtClean="0">
                <a:latin typeface="Trebuchet MS" panose="020B0603020202020204" pitchFamily="34" charset="0"/>
              </a:rPr>
              <a:t>740 </a:t>
            </a:r>
            <a:r>
              <a:rPr lang="en-GB" sz="3200" i="1" dirty="0">
                <a:latin typeface="Trebuchet MS" panose="020B0603020202020204" pitchFamily="34" charset="0"/>
              </a:rPr>
              <a:t>+ ? = 1039 (</a:t>
            </a:r>
            <a:r>
              <a:rPr lang="en-GB" sz="2800" i="1" dirty="0">
                <a:latin typeface="Trebuchet MS" panose="020B0603020202020204" pitchFamily="34" charset="0"/>
              </a:rPr>
              <a:t>Addition and Subtraction </a:t>
            </a:r>
            <a:r>
              <a:rPr lang="en-GB" sz="2800" i="1" dirty="0" smtClean="0">
                <a:latin typeface="Trebuchet MS" panose="020B0603020202020204" pitchFamily="34" charset="0"/>
              </a:rPr>
              <a:t>–Year </a:t>
            </a:r>
            <a:r>
              <a:rPr lang="en-GB" sz="2800" i="1" dirty="0">
                <a:latin typeface="Trebuchet MS" panose="020B0603020202020204" pitchFamily="34" charset="0"/>
              </a:rPr>
              <a:t>5</a:t>
            </a:r>
            <a:r>
              <a:rPr lang="en-GB" sz="3200" i="1" dirty="0">
                <a:latin typeface="Trebuchet MS" panose="020B0603020202020204" pitchFamily="34" charset="0"/>
              </a:rPr>
              <a:t>)</a:t>
            </a:r>
          </a:p>
          <a:p>
            <a:pPr marL="457200" indent="-457200">
              <a:buFont typeface="Arial" panose="020B0604020202020204" pitchFamily="34" charset="0"/>
              <a:buChar char="•"/>
            </a:pPr>
            <a:r>
              <a:rPr lang="en-GB" sz="3200" i="1" dirty="0" smtClean="0">
                <a:latin typeface="Trebuchet MS" panose="020B0603020202020204" pitchFamily="34" charset="0"/>
              </a:rPr>
              <a:t>Find </a:t>
            </a:r>
            <a:r>
              <a:rPr lang="en-GB" sz="3200" i="1" dirty="0">
                <a:latin typeface="Trebuchet MS" panose="020B0603020202020204" pitchFamily="34" charset="0"/>
              </a:rPr>
              <a:t>5 equivalent fractions of ¾ (</a:t>
            </a:r>
            <a:r>
              <a:rPr lang="en-GB" sz="2800" i="1" dirty="0">
                <a:latin typeface="Trebuchet MS" panose="020B0603020202020204" pitchFamily="34" charset="0"/>
              </a:rPr>
              <a:t>Fractions – Year 5</a:t>
            </a:r>
            <a:r>
              <a:rPr lang="en-GB" sz="3200" i="1" dirty="0">
                <a:latin typeface="Trebuchet MS" panose="020B0603020202020204" pitchFamily="34" charset="0"/>
              </a:rPr>
              <a:t>)</a:t>
            </a:r>
          </a:p>
          <a:p>
            <a:pPr marL="457200" indent="-457200">
              <a:buFont typeface="Arial" panose="020B0604020202020204" pitchFamily="34" charset="0"/>
              <a:buChar char="•"/>
            </a:pPr>
            <a:r>
              <a:rPr lang="en-GB" sz="3200" i="1" dirty="0" smtClean="0">
                <a:latin typeface="Trebuchet MS" panose="020B0603020202020204" pitchFamily="34" charset="0"/>
              </a:rPr>
              <a:t>200 </a:t>
            </a:r>
            <a:r>
              <a:rPr lang="en-GB" sz="3200" i="1" dirty="0">
                <a:latin typeface="Trebuchet MS" panose="020B0603020202020204" pitchFamily="34" charset="0"/>
              </a:rPr>
              <a:t>x ? = 750 + ? (</a:t>
            </a:r>
            <a:r>
              <a:rPr lang="en-GB" sz="2800" i="1" dirty="0">
                <a:latin typeface="Trebuchet MS" panose="020B0603020202020204" pitchFamily="34" charset="0"/>
              </a:rPr>
              <a:t>Multiplication and Division – Year 6</a:t>
            </a:r>
            <a:r>
              <a:rPr lang="en-GB" sz="3200" i="1" dirty="0">
                <a:latin typeface="Trebuchet MS" panose="020B0603020202020204" pitchFamily="34" charset="0"/>
              </a:rPr>
              <a:t>)</a:t>
            </a:r>
          </a:p>
          <a:p>
            <a:pPr marL="457200" indent="-457200">
              <a:buFont typeface="Arial" panose="020B0604020202020204" pitchFamily="34" charset="0"/>
              <a:buChar char="•"/>
            </a:pPr>
            <a:r>
              <a:rPr lang="en-GB" sz="3200" i="1" dirty="0" smtClean="0">
                <a:latin typeface="Trebuchet MS" panose="020B0603020202020204" pitchFamily="34" charset="0"/>
              </a:rPr>
              <a:t>4/7 </a:t>
            </a:r>
            <a:r>
              <a:rPr lang="en-GB" sz="3200" i="1" dirty="0">
                <a:latin typeface="Trebuchet MS" panose="020B0603020202020204" pitchFamily="34" charset="0"/>
              </a:rPr>
              <a:t>÷ 5 (</a:t>
            </a:r>
            <a:r>
              <a:rPr lang="en-GB" sz="2800" i="1" dirty="0">
                <a:latin typeface="Trebuchet MS" panose="020B0603020202020204" pitchFamily="34" charset="0"/>
              </a:rPr>
              <a:t>Fractions – Year 6</a:t>
            </a:r>
            <a:r>
              <a:rPr lang="en-GB" sz="3200" i="1" dirty="0">
                <a:latin typeface="Trebuchet MS" panose="020B0603020202020204" pitchFamily="34" charset="0"/>
              </a:rPr>
              <a:t>)</a:t>
            </a:r>
          </a:p>
          <a:p>
            <a:pPr marL="457200" indent="-457200">
              <a:buFont typeface="Arial" panose="020B0604020202020204" pitchFamily="34" charset="0"/>
              <a:buChar char="•"/>
            </a:pPr>
            <a:r>
              <a:rPr lang="en-GB" sz="3200" i="1" dirty="0" smtClean="0">
                <a:latin typeface="Trebuchet MS" panose="020B0603020202020204" pitchFamily="34" charset="0"/>
              </a:rPr>
              <a:t>75</a:t>
            </a:r>
            <a:r>
              <a:rPr lang="en-GB" sz="3200" i="1" dirty="0">
                <a:latin typeface="Trebuchet MS" panose="020B0603020202020204" pitchFamily="34" charset="0"/>
              </a:rPr>
              <a:t>% of £1340 (</a:t>
            </a:r>
            <a:r>
              <a:rPr lang="en-GB" sz="2800" i="1" dirty="0">
                <a:latin typeface="Trebuchet MS" panose="020B0603020202020204" pitchFamily="34" charset="0"/>
              </a:rPr>
              <a:t>Percentages – Year 6</a:t>
            </a:r>
            <a:r>
              <a:rPr lang="en-GB" sz="3200" i="1" dirty="0">
                <a:latin typeface="Trebuchet MS" panose="020B0603020202020204" pitchFamily="34" charset="0"/>
              </a:rPr>
              <a:t>)</a:t>
            </a:r>
            <a:endParaRPr lang="en-GB" sz="3200" dirty="0">
              <a:latin typeface="Trebuchet MS" panose="020B0603020202020204" pitchFamily="34" charset="0"/>
            </a:endParaRPr>
          </a:p>
        </p:txBody>
      </p:sp>
    </p:spTree>
    <p:extLst>
      <p:ext uri="{BB962C8B-B14F-4D97-AF65-F5344CB8AC3E}">
        <p14:creationId xmlns:p14="http://schemas.microsoft.com/office/powerpoint/2010/main" val="18854022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31892" y="188640"/>
            <a:ext cx="3671198"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Reasoning </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4" name="Rectangle 3"/>
          <p:cNvSpPr/>
          <p:nvPr/>
        </p:nvSpPr>
        <p:spPr>
          <a:xfrm>
            <a:off x="539552" y="1268760"/>
            <a:ext cx="8265707" cy="4524315"/>
          </a:xfrm>
          <a:prstGeom prst="rect">
            <a:avLst/>
          </a:prstGeom>
        </p:spPr>
        <p:txBody>
          <a:bodyPr wrap="square">
            <a:spAutoFit/>
          </a:bodyPr>
          <a:lstStyle/>
          <a:p>
            <a:r>
              <a:rPr lang="en-GB" sz="3200" i="1" dirty="0" smtClean="0">
                <a:solidFill>
                  <a:srgbClr val="FF0000"/>
                </a:solidFill>
                <a:latin typeface="TrebuchetMS-Italic"/>
              </a:rPr>
              <a:t>     Years 3 &amp; 4 </a:t>
            </a:r>
            <a:r>
              <a:rPr lang="en-GB" sz="3200" i="1" dirty="0">
                <a:solidFill>
                  <a:srgbClr val="FF0000"/>
                </a:solidFill>
                <a:latin typeface="TrebuchetMS-Italic"/>
              </a:rPr>
              <a:t>examples:</a:t>
            </a:r>
          </a:p>
          <a:p>
            <a:pPr marL="457200" indent="-457200">
              <a:buFont typeface="Arial" panose="020B0604020202020204" pitchFamily="34" charset="0"/>
              <a:buChar char="•"/>
            </a:pPr>
            <a:r>
              <a:rPr lang="en-GB" sz="3200" i="1" dirty="0" smtClean="0">
                <a:latin typeface="Trebuchet MS" panose="020B0603020202020204" pitchFamily="34" charset="0"/>
              </a:rPr>
              <a:t>Tom </a:t>
            </a:r>
            <a:r>
              <a:rPr lang="en-GB" sz="3200" i="1" dirty="0">
                <a:latin typeface="Trebuchet MS" panose="020B0603020202020204" pitchFamily="34" charset="0"/>
              </a:rPr>
              <a:t>says ‘I can use my 4 times table to </a:t>
            </a:r>
            <a:r>
              <a:rPr lang="en-GB" sz="3200" i="1" dirty="0" smtClean="0">
                <a:latin typeface="Trebuchet MS" panose="020B0603020202020204" pitchFamily="34" charset="0"/>
              </a:rPr>
              <a:t>help me </a:t>
            </a:r>
            <a:r>
              <a:rPr lang="en-GB" sz="3200" i="1" dirty="0">
                <a:latin typeface="Trebuchet MS" panose="020B0603020202020204" pitchFamily="34" charset="0"/>
              </a:rPr>
              <a:t>work out my 8 times table’. Is he </a:t>
            </a:r>
            <a:r>
              <a:rPr lang="en-GB" sz="3200" i="1" dirty="0" smtClean="0">
                <a:latin typeface="Trebuchet MS" panose="020B0603020202020204" pitchFamily="34" charset="0"/>
              </a:rPr>
              <a:t>correct? Convince </a:t>
            </a:r>
            <a:r>
              <a:rPr lang="en-GB" sz="3200" i="1" dirty="0">
                <a:latin typeface="Trebuchet MS" panose="020B0603020202020204" pitchFamily="34" charset="0"/>
              </a:rPr>
              <a:t>me</a:t>
            </a:r>
            <a:r>
              <a:rPr lang="en-GB" sz="3200" i="1" dirty="0" smtClean="0">
                <a:latin typeface="Trebuchet MS" panose="020B0603020202020204" pitchFamily="34" charset="0"/>
              </a:rPr>
              <a:t>. (</a:t>
            </a:r>
            <a:r>
              <a:rPr lang="en-GB" sz="2800" i="1" dirty="0">
                <a:latin typeface="Trebuchet MS" panose="020B0603020202020204" pitchFamily="34" charset="0"/>
              </a:rPr>
              <a:t>Multiplication and Division – Year 3</a:t>
            </a:r>
            <a:r>
              <a:rPr lang="en-GB" sz="3200" i="1" dirty="0">
                <a:latin typeface="Trebuchet MS" panose="020B0603020202020204" pitchFamily="34" charset="0"/>
              </a:rPr>
              <a:t>)</a:t>
            </a:r>
          </a:p>
          <a:p>
            <a:pPr marL="457200" indent="-457200">
              <a:buFont typeface="Arial" panose="020B0604020202020204" pitchFamily="34" charset="0"/>
              <a:buChar char="•"/>
            </a:pPr>
            <a:r>
              <a:rPr lang="en-GB" sz="3200" i="1" dirty="0" smtClean="0">
                <a:latin typeface="Trebuchet MS" panose="020B0603020202020204" pitchFamily="34" charset="0"/>
              </a:rPr>
              <a:t>Which </a:t>
            </a:r>
            <a:r>
              <a:rPr lang="en-GB" sz="3200" i="1" dirty="0">
                <a:latin typeface="Trebuchet MS" panose="020B0603020202020204" pitchFamily="34" charset="0"/>
              </a:rPr>
              <a:t>would you rather have, three </a:t>
            </a:r>
            <a:r>
              <a:rPr lang="en-GB" sz="3200" i="1" dirty="0" smtClean="0">
                <a:latin typeface="Trebuchet MS" panose="020B0603020202020204" pitchFamily="34" charset="0"/>
              </a:rPr>
              <a:t>quarters of </a:t>
            </a:r>
            <a:r>
              <a:rPr lang="en-GB" sz="3200" i="1" dirty="0">
                <a:latin typeface="Trebuchet MS" panose="020B0603020202020204" pitchFamily="34" charset="0"/>
              </a:rPr>
              <a:t>£2.40 or one quarter of £6? Explain </a:t>
            </a:r>
            <a:r>
              <a:rPr lang="en-GB" sz="3200" i="1" dirty="0" smtClean="0">
                <a:latin typeface="Trebuchet MS" panose="020B0603020202020204" pitchFamily="34" charset="0"/>
              </a:rPr>
              <a:t>your reasoning. (</a:t>
            </a:r>
            <a:r>
              <a:rPr lang="en-GB" sz="2800" i="1" dirty="0">
                <a:latin typeface="Trebuchet MS" panose="020B0603020202020204" pitchFamily="34" charset="0"/>
              </a:rPr>
              <a:t>Money/Fractions – Year 4</a:t>
            </a:r>
            <a:r>
              <a:rPr lang="en-GB" sz="3200" i="1" dirty="0">
                <a:latin typeface="Trebuchet MS" panose="020B0603020202020204" pitchFamily="34" charset="0"/>
              </a:rPr>
              <a:t>)</a:t>
            </a:r>
            <a:endParaRPr lang="en-GB" sz="3200" dirty="0">
              <a:latin typeface="Trebuchet MS" panose="020B0603020202020204" pitchFamily="34" charset="0"/>
            </a:endParaRPr>
          </a:p>
        </p:txBody>
      </p:sp>
    </p:spTree>
    <p:extLst>
      <p:ext uri="{BB962C8B-B14F-4D97-AF65-F5344CB8AC3E}">
        <p14:creationId xmlns:p14="http://schemas.microsoft.com/office/powerpoint/2010/main" val="36864280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88640"/>
            <a:ext cx="7498080" cy="1143000"/>
          </a:xfrm>
        </p:spPr>
        <p:txBody>
          <a:bodyPr/>
          <a:lstStyle/>
          <a:p>
            <a:pPr algn="ctr"/>
            <a:r>
              <a:rPr lang="en-GB" dirty="0" smtClean="0">
                <a:latin typeface="Trebuchet MS" panose="020B0603020202020204" pitchFamily="34" charset="0"/>
              </a:rPr>
              <a:t>National Curriculum Aims:</a:t>
            </a:r>
            <a:endParaRPr lang="en-GB" dirty="0">
              <a:latin typeface="Trebuchet MS" panose="020B0603020202020204" pitchFamily="34" charset="0"/>
            </a:endParaRPr>
          </a:p>
        </p:txBody>
      </p:sp>
      <p:sp>
        <p:nvSpPr>
          <p:cNvPr id="3" name="Content Placeholder 2"/>
          <p:cNvSpPr>
            <a:spLocks noGrp="1"/>
          </p:cNvSpPr>
          <p:nvPr>
            <p:ph idx="1"/>
          </p:nvPr>
        </p:nvSpPr>
        <p:spPr/>
        <p:txBody>
          <a:bodyPr/>
          <a:lstStyle/>
          <a:p>
            <a:pPr marL="82296" indent="0">
              <a:buNone/>
            </a:pPr>
            <a:endParaRPr lang="en-GB" dirty="0"/>
          </a:p>
          <a:p>
            <a:endParaRPr lang="en-GB" dirty="0" smtClean="0"/>
          </a:p>
          <a:p>
            <a:endParaRPr lang="en-GB" dirty="0"/>
          </a:p>
        </p:txBody>
      </p:sp>
      <p:pic>
        <p:nvPicPr>
          <p:cNvPr id="4" name="Picture 2" descr="Image result for three aims problem solv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3" y="1340768"/>
            <a:ext cx="6185385" cy="4647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54060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31893" y="188640"/>
            <a:ext cx="3671198"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Reasoning </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4" name="Rectangle 3"/>
          <p:cNvSpPr/>
          <p:nvPr/>
        </p:nvSpPr>
        <p:spPr>
          <a:xfrm>
            <a:off x="899592" y="1111970"/>
            <a:ext cx="7920880" cy="4524315"/>
          </a:xfrm>
          <a:prstGeom prst="rect">
            <a:avLst/>
          </a:prstGeom>
        </p:spPr>
        <p:txBody>
          <a:bodyPr wrap="square">
            <a:spAutoFit/>
          </a:bodyPr>
          <a:lstStyle/>
          <a:p>
            <a:r>
              <a:rPr lang="en-GB" sz="3200" i="1" dirty="0" smtClean="0">
                <a:solidFill>
                  <a:srgbClr val="00B0F0"/>
                </a:solidFill>
                <a:latin typeface="Trebuchet MS" panose="020B0603020202020204" pitchFamily="34" charset="0"/>
              </a:rPr>
              <a:t>Years 5 &amp; 6 </a:t>
            </a:r>
            <a:r>
              <a:rPr lang="en-GB" sz="3200" i="1" dirty="0">
                <a:solidFill>
                  <a:srgbClr val="00B0F0"/>
                </a:solidFill>
                <a:latin typeface="Trebuchet MS" panose="020B0603020202020204" pitchFamily="34" charset="0"/>
              </a:rPr>
              <a:t>examples:</a:t>
            </a:r>
          </a:p>
          <a:p>
            <a:pPr marL="457200" indent="-457200">
              <a:buFont typeface="Arial" panose="020B0604020202020204" pitchFamily="34" charset="0"/>
              <a:buChar char="•"/>
            </a:pPr>
            <a:r>
              <a:rPr lang="en-GB" sz="3200" i="1" dirty="0" smtClean="0">
                <a:latin typeface="Trebuchet MS" panose="020B0603020202020204" pitchFamily="34" charset="0"/>
              </a:rPr>
              <a:t>Sophie </a:t>
            </a:r>
            <a:r>
              <a:rPr lang="en-GB" sz="3200" i="1" dirty="0">
                <a:latin typeface="Trebuchet MS" panose="020B0603020202020204" pitchFamily="34" charset="0"/>
              </a:rPr>
              <a:t>thinks 1.007 is bigger than 1.01 </a:t>
            </a:r>
            <a:r>
              <a:rPr lang="en-GB" sz="3200" i="1" dirty="0" smtClean="0">
                <a:latin typeface="Trebuchet MS" panose="020B0603020202020204" pitchFamily="34" charset="0"/>
              </a:rPr>
              <a:t>because 7 </a:t>
            </a:r>
            <a:r>
              <a:rPr lang="en-GB" sz="3200" i="1" dirty="0">
                <a:latin typeface="Trebuchet MS" panose="020B0603020202020204" pitchFamily="34" charset="0"/>
              </a:rPr>
              <a:t>is bigger than 1. Do you agree? Explain why</a:t>
            </a:r>
            <a:r>
              <a:rPr lang="en-GB" sz="3200" i="1" dirty="0" smtClean="0">
                <a:latin typeface="Trebuchet MS" panose="020B0603020202020204" pitchFamily="34" charset="0"/>
              </a:rPr>
              <a:t>. (</a:t>
            </a:r>
            <a:r>
              <a:rPr lang="en-GB" sz="2800" i="1" dirty="0">
                <a:latin typeface="Trebuchet MS" panose="020B0603020202020204" pitchFamily="34" charset="0"/>
              </a:rPr>
              <a:t>Decimals – Year 5</a:t>
            </a:r>
            <a:r>
              <a:rPr lang="en-GB" sz="3200" i="1" dirty="0">
                <a:latin typeface="Trebuchet MS" panose="020B0603020202020204" pitchFamily="34" charset="0"/>
              </a:rPr>
              <a:t>)</a:t>
            </a:r>
          </a:p>
          <a:p>
            <a:pPr marL="457200" indent="-457200">
              <a:buFont typeface="Arial" panose="020B0604020202020204" pitchFamily="34" charset="0"/>
              <a:buChar char="•"/>
            </a:pPr>
            <a:r>
              <a:rPr lang="en-GB" sz="3200" i="1" dirty="0" smtClean="0">
                <a:latin typeface="Trebuchet MS" panose="020B0603020202020204" pitchFamily="34" charset="0"/>
              </a:rPr>
              <a:t>Jenny </a:t>
            </a:r>
            <a:r>
              <a:rPr lang="en-GB" sz="3200" i="1" dirty="0">
                <a:latin typeface="Trebuchet MS" panose="020B0603020202020204" pitchFamily="34" charset="0"/>
              </a:rPr>
              <a:t>travels 652 miles to go on holiday. </a:t>
            </a:r>
            <a:r>
              <a:rPr lang="en-GB" sz="3200" i="1" dirty="0" err="1" smtClean="0">
                <a:latin typeface="Trebuchet MS" panose="020B0603020202020204" pitchFamily="34" charset="0"/>
              </a:rPr>
              <a:t>Abbie</a:t>
            </a:r>
            <a:r>
              <a:rPr lang="en-GB" sz="3200" i="1" dirty="0" smtClean="0">
                <a:latin typeface="Trebuchet MS" panose="020B0603020202020204" pitchFamily="34" charset="0"/>
              </a:rPr>
              <a:t> thinks </a:t>
            </a:r>
            <a:r>
              <a:rPr lang="en-GB" sz="3200" i="1" dirty="0">
                <a:latin typeface="Trebuchet MS" panose="020B0603020202020204" pitchFamily="34" charset="0"/>
              </a:rPr>
              <a:t>she travels further because she </a:t>
            </a:r>
            <a:r>
              <a:rPr lang="en-GB" sz="3200" i="1" dirty="0" smtClean="0">
                <a:latin typeface="Trebuchet MS" panose="020B0603020202020204" pitchFamily="34" charset="0"/>
              </a:rPr>
              <a:t>travels 1412 </a:t>
            </a:r>
            <a:r>
              <a:rPr lang="en-GB" sz="3200" i="1" dirty="0">
                <a:latin typeface="Trebuchet MS" panose="020B0603020202020204" pitchFamily="34" charset="0"/>
              </a:rPr>
              <a:t>kilometres. Is </a:t>
            </a:r>
            <a:r>
              <a:rPr lang="en-GB" sz="3200" i="1" dirty="0" err="1">
                <a:latin typeface="Trebuchet MS" panose="020B0603020202020204" pitchFamily="34" charset="0"/>
              </a:rPr>
              <a:t>Abbie</a:t>
            </a:r>
            <a:r>
              <a:rPr lang="en-GB" sz="3200" i="1" dirty="0">
                <a:latin typeface="Trebuchet MS" panose="020B0603020202020204" pitchFamily="34" charset="0"/>
              </a:rPr>
              <a:t> right? Explain </a:t>
            </a:r>
            <a:r>
              <a:rPr lang="en-GB" sz="3200" i="1" dirty="0" smtClean="0">
                <a:latin typeface="Trebuchet MS" panose="020B0603020202020204" pitchFamily="34" charset="0"/>
              </a:rPr>
              <a:t>why.(</a:t>
            </a:r>
            <a:r>
              <a:rPr lang="en-GB" sz="2800" i="1" dirty="0" smtClean="0">
                <a:latin typeface="Trebuchet MS" panose="020B0603020202020204" pitchFamily="34" charset="0"/>
              </a:rPr>
              <a:t>Measure </a:t>
            </a:r>
            <a:r>
              <a:rPr lang="en-GB" sz="2800" i="1" dirty="0">
                <a:latin typeface="Trebuchet MS" panose="020B0603020202020204" pitchFamily="34" charset="0"/>
              </a:rPr>
              <a:t>– Year 6</a:t>
            </a:r>
            <a:r>
              <a:rPr lang="en-GB" sz="3200" i="1" dirty="0">
                <a:latin typeface="Trebuchet MS" panose="020B0603020202020204" pitchFamily="34" charset="0"/>
              </a:rPr>
              <a:t>)</a:t>
            </a:r>
            <a:endParaRPr lang="en-GB" sz="3200" dirty="0">
              <a:latin typeface="Trebuchet MS" panose="020B0603020202020204" pitchFamily="34" charset="0"/>
            </a:endParaRPr>
          </a:p>
        </p:txBody>
      </p:sp>
    </p:spTree>
    <p:extLst>
      <p:ext uri="{BB962C8B-B14F-4D97-AF65-F5344CB8AC3E}">
        <p14:creationId xmlns:p14="http://schemas.microsoft.com/office/powerpoint/2010/main" val="9269030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Callout 5"/>
          <p:cNvSpPr/>
          <p:nvPr/>
        </p:nvSpPr>
        <p:spPr>
          <a:xfrm>
            <a:off x="104149" y="607613"/>
            <a:ext cx="1988368" cy="1311424"/>
          </a:xfrm>
          <a:prstGeom prst="wedgeEllipseCallout">
            <a:avLst>
              <a:gd name="adj1" fmla="val 62653"/>
              <a:gd name="adj2" fmla="val -30038"/>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 name="TextBox 6"/>
          <p:cNvSpPr txBox="1"/>
          <p:nvPr/>
        </p:nvSpPr>
        <p:spPr>
          <a:xfrm>
            <a:off x="389695" y="786271"/>
            <a:ext cx="1584176" cy="954107"/>
          </a:xfrm>
          <a:prstGeom prst="rect">
            <a:avLst/>
          </a:prstGeom>
          <a:noFill/>
        </p:spPr>
        <p:txBody>
          <a:bodyPr wrap="square" rtlCol="0">
            <a:spAutoFit/>
          </a:bodyPr>
          <a:lstStyle/>
          <a:p>
            <a:pPr algn="ctr"/>
            <a:r>
              <a:rPr lang="en-GB" sz="2800" dirty="0" smtClean="0">
                <a:latin typeface="Comic Sans MS" pitchFamily="66" charset="0"/>
              </a:rPr>
              <a:t>If … then …</a:t>
            </a:r>
          </a:p>
        </p:txBody>
      </p:sp>
      <p:sp>
        <p:nvSpPr>
          <p:cNvPr id="8" name="Oval Callout 7"/>
          <p:cNvSpPr/>
          <p:nvPr/>
        </p:nvSpPr>
        <p:spPr>
          <a:xfrm>
            <a:off x="5599794" y="1222352"/>
            <a:ext cx="3096344" cy="1519065"/>
          </a:xfrm>
          <a:prstGeom prst="wedgeEllipseCallout">
            <a:avLst>
              <a:gd name="adj1" fmla="val 44807"/>
              <a:gd name="adj2" fmla="val 63624"/>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9" name="TextBox 8"/>
          <p:cNvSpPr txBox="1"/>
          <p:nvPr/>
        </p:nvSpPr>
        <p:spPr>
          <a:xfrm>
            <a:off x="5825405" y="1488971"/>
            <a:ext cx="2645122" cy="954107"/>
          </a:xfrm>
          <a:prstGeom prst="rect">
            <a:avLst/>
          </a:prstGeom>
          <a:noFill/>
        </p:spPr>
        <p:txBody>
          <a:bodyPr wrap="square" rtlCol="0">
            <a:spAutoFit/>
          </a:bodyPr>
          <a:lstStyle/>
          <a:p>
            <a:pPr algn="ctr"/>
            <a:r>
              <a:rPr lang="en-GB" sz="2800" dirty="0" smtClean="0">
                <a:latin typeface="Comic Sans MS" pitchFamily="66" charset="0"/>
              </a:rPr>
              <a:t>This is always true because…</a:t>
            </a:r>
          </a:p>
        </p:txBody>
      </p:sp>
      <p:sp>
        <p:nvSpPr>
          <p:cNvPr id="10" name="Oval Callout 9"/>
          <p:cNvSpPr/>
          <p:nvPr/>
        </p:nvSpPr>
        <p:spPr>
          <a:xfrm>
            <a:off x="395536" y="2610723"/>
            <a:ext cx="2817899" cy="1240387"/>
          </a:xfrm>
          <a:prstGeom prst="wedgeEllipseCallout">
            <a:avLst>
              <a:gd name="adj1" fmla="val -34972"/>
              <a:gd name="adj2" fmla="val 76202"/>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1" name="TextBox 10"/>
          <p:cNvSpPr txBox="1"/>
          <p:nvPr/>
        </p:nvSpPr>
        <p:spPr>
          <a:xfrm>
            <a:off x="508341" y="2753862"/>
            <a:ext cx="2645122" cy="954107"/>
          </a:xfrm>
          <a:prstGeom prst="rect">
            <a:avLst/>
          </a:prstGeom>
          <a:noFill/>
        </p:spPr>
        <p:txBody>
          <a:bodyPr wrap="square" rtlCol="0">
            <a:spAutoFit/>
          </a:bodyPr>
          <a:lstStyle/>
          <a:p>
            <a:pPr algn="ctr"/>
            <a:r>
              <a:rPr lang="en-GB" sz="2800" dirty="0" smtClean="0">
                <a:latin typeface="Comic Sans MS" pitchFamily="66" charset="0"/>
              </a:rPr>
              <a:t>It must be because…</a:t>
            </a:r>
          </a:p>
        </p:txBody>
      </p:sp>
      <p:sp>
        <p:nvSpPr>
          <p:cNvPr id="12" name="Oval Callout 11"/>
          <p:cNvSpPr/>
          <p:nvPr/>
        </p:nvSpPr>
        <p:spPr>
          <a:xfrm>
            <a:off x="6132672" y="3087775"/>
            <a:ext cx="2817899" cy="1240387"/>
          </a:xfrm>
          <a:prstGeom prst="wedgeEllipseCallout">
            <a:avLst>
              <a:gd name="adj1" fmla="val -34972"/>
              <a:gd name="adj2" fmla="val 76202"/>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3" name="TextBox 12"/>
          <p:cNvSpPr txBox="1"/>
          <p:nvPr/>
        </p:nvSpPr>
        <p:spPr>
          <a:xfrm>
            <a:off x="6132672" y="3225007"/>
            <a:ext cx="2645122" cy="954107"/>
          </a:xfrm>
          <a:prstGeom prst="rect">
            <a:avLst/>
          </a:prstGeom>
          <a:noFill/>
        </p:spPr>
        <p:txBody>
          <a:bodyPr wrap="square" rtlCol="0">
            <a:spAutoFit/>
          </a:bodyPr>
          <a:lstStyle/>
          <a:p>
            <a:pPr algn="ctr"/>
            <a:r>
              <a:rPr lang="en-GB" sz="2800" dirty="0" smtClean="0">
                <a:latin typeface="Comic Sans MS" pitchFamily="66" charset="0"/>
              </a:rPr>
              <a:t>It can’t be because…</a:t>
            </a:r>
          </a:p>
        </p:txBody>
      </p:sp>
      <p:sp>
        <p:nvSpPr>
          <p:cNvPr id="14" name="TextBox 13"/>
          <p:cNvSpPr txBox="1"/>
          <p:nvPr/>
        </p:nvSpPr>
        <p:spPr>
          <a:xfrm>
            <a:off x="769956" y="4985463"/>
            <a:ext cx="2645122" cy="954107"/>
          </a:xfrm>
          <a:prstGeom prst="rect">
            <a:avLst/>
          </a:prstGeom>
          <a:noFill/>
        </p:spPr>
        <p:txBody>
          <a:bodyPr wrap="square" rtlCol="0">
            <a:spAutoFit/>
          </a:bodyPr>
          <a:lstStyle/>
          <a:p>
            <a:pPr algn="ctr"/>
            <a:r>
              <a:rPr lang="en-GB" sz="2800" dirty="0" smtClean="0">
                <a:latin typeface="Comic Sans MS" pitchFamily="66" charset="0"/>
              </a:rPr>
              <a:t>I already know that… so…</a:t>
            </a:r>
          </a:p>
        </p:txBody>
      </p:sp>
      <p:sp>
        <p:nvSpPr>
          <p:cNvPr id="15" name="Oval Callout 14"/>
          <p:cNvSpPr/>
          <p:nvPr/>
        </p:nvSpPr>
        <p:spPr>
          <a:xfrm>
            <a:off x="544345" y="4702985"/>
            <a:ext cx="3096344" cy="1519065"/>
          </a:xfrm>
          <a:prstGeom prst="wedgeEllipseCallout">
            <a:avLst>
              <a:gd name="adj1" fmla="val 44807"/>
              <a:gd name="adj2" fmla="val 63624"/>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6" name="Oval Callout 15"/>
          <p:cNvSpPr/>
          <p:nvPr/>
        </p:nvSpPr>
        <p:spPr>
          <a:xfrm>
            <a:off x="5457115" y="4907179"/>
            <a:ext cx="3096344" cy="1519065"/>
          </a:xfrm>
          <a:prstGeom prst="wedgeEllipseCallout">
            <a:avLst>
              <a:gd name="adj1" fmla="val -6322"/>
              <a:gd name="adj2" fmla="val 75304"/>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7" name="TextBox 16"/>
          <p:cNvSpPr txBox="1"/>
          <p:nvPr/>
        </p:nvSpPr>
        <p:spPr>
          <a:xfrm>
            <a:off x="2769866" y="1656615"/>
            <a:ext cx="2645122" cy="1384995"/>
          </a:xfrm>
          <a:prstGeom prst="rect">
            <a:avLst/>
          </a:prstGeom>
          <a:noFill/>
        </p:spPr>
        <p:txBody>
          <a:bodyPr wrap="square" rtlCol="0">
            <a:spAutoFit/>
          </a:bodyPr>
          <a:lstStyle/>
          <a:p>
            <a:pPr algn="ctr"/>
            <a:r>
              <a:rPr lang="en-GB" sz="2800" dirty="0" smtClean="0">
                <a:latin typeface="Comic Sans MS" pitchFamily="66" charset="0"/>
              </a:rPr>
              <a:t>This is the same because…</a:t>
            </a:r>
          </a:p>
        </p:txBody>
      </p:sp>
      <p:sp>
        <p:nvSpPr>
          <p:cNvPr id="18" name="TextBox 17"/>
          <p:cNvSpPr txBox="1"/>
          <p:nvPr/>
        </p:nvSpPr>
        <p:spPr>
          <a:xfrm>
            <a:off x="3288301" y="3492881"/>
            <a:ext cx="2645122" cy="1384995"/>
          </a:xfrm>
          <a:prstGeom prst="rect">
            <a:avLst/>
          </a:prstGeom>
          <a:noFill/>
        </p:spPr>
        <p:txBody>
          <a:bodyPr wrap="square" rtlCol="0">
            <a:spAutoFit/>
          </a:bodyPr>
          <a:lstStyle/>
          <a:p>
            <a:pPr algn="ctr"/>
            <a:r>
              <a:rPr lang="en-GB" sz="2800" dirty="0" smtClean="0">
                <a:latin typeface="Comic Sans MS" pitchFamily="66" charset="0"/>
              </a:rPr>
              <a:t>This is different because…</a:t>
            </a:r>
          </a:p>
        </p:txBody>
      </p:sp>
      <p:sp>
        <p:nvSpPr>
          <p:cNvPr id="19" name="Oval Callout 18"/>
          <p:cNvSpPr/>
          <p:nvPr/>
        </p:nvSpPr>
        <p:spPr>
          <a:xfrm>
            <a:off x="3436007" y="3451704"/>
            <a:ext cx="2282632" cy="1455475"/>
          </a:xfrm>
          <a:prstGeom prst="wedgeEllipseCallout">
            <a:avLst>
              <a:gd name="adj1" fmla="val 46323"/>
              <a:gd name="adj2" fmla="val 61212"/>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 name="Title 1"/>
          <p:cNvSpPr>
            <a:spLocks noGrp="1"/>
          </p:cNvSpPr>
          <p:nvPr>
            <p:ph type="title"/>
          </p:nvPr>
        </p:nvSpPr>
        <p:spPr>
          <a:xfrm>
            <a:off x="1645920" y="107452"/>
            <a:ext cx="7498080" cy="1143000"/>
          </a:xfrm>
        </p:spPr>
        <p:txBody>
          <a:bodyPr/>
          <a:lstStyle/>
          <a:p>
            <a:pPr algn="ctr"/>
            <a:r>
              <a:rPr lang="en-GB" dirty="0" smtClean="0">
                <a:solidFill>
                  <a:srgbClr val="FF0000"/>
                </a:solidFill>
              </a:rPr>
              <a:t>Language of Reasoning</a:t>
            </a:r>
            <a:endParaRPr lang="en-GB" dirty="0">
              <a:solidFill>
                <a:srgbClr val="FF0000"/>
              </a:solidFill>
            </a:endParaRPr>
          </a:p>
        </p:txBody>
      </p:sp>
      <p:sp>
        <p:nvSpPr>
          <p:cNvPr id="21" name="Oval Callout 20"/>
          <p:cNvSpPr/>
          <p:nvPr/>
        </p:nvSpPr>
        <p:spPr>
          <a:xfrm>
            <a:off x="2745821" y="1488971"/>
            <a:ext cx="2711293" cy="1598804"/>
          </a:xfrm>
          <a:prstGeom prst="wedgeEllipseCallout">
            <a:avLst>
              <a:gd name="adj1" fmla="val 36994"/>
              <a:gd name="adj2" fmla="val -65703"/>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2" name="TextBox 21"/>
          <p:cNvSpPr txBox="1"/>
          <p:nvPr/>
        </p:nvSpPr>
        <p:spPr>
          <a:xfrm>
            <a:off x="5743719" y="5206813"/>
            <a:ext cx="2645122" cy="954107"/>
          </a:xfrm>
          <a:prstGeom prst="rect">
            <a:avLst/>
          </a:prstGeom>
          <a:noFill/>
        </p:spPr>
        <p:txBody>
          <a:bodyPr wrap="square" rtlCol="0">
            <a:spAutoFit/>
          </a:bodyPr>
          <a:lstStyle/>
          <a:p>
            <a:pPr algn="ctr"/>
            <a:r>
              <a:rPr lang="en-GB" sz="2800" dirty="0" smtClean="0">
                <a:latin typeface="Comic Sans MS" pitchFamily="66" charset="0"/>
              </a:rPr>
              <a:t>This is true here because…</a:t>
            </a:r>
          </a:p>
        </p:txBody>
      </p:sp>
    </p:spTree>
    <p:extLst>
      <p:ext uri="{BB962C8B-B14F-4D97-AF65-F5344CB8AC3E}">
        <p14:creationId xmlns:p14="http://schemas.microsoft.com/office/powerpoint/2010/main" val="17947377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7704" y="116632"/>
            <a:ext cx="5695855"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Problem Solving </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4" name="Rectangle 3"/>
          <p:cNvSpPr/>
          <p:nvPr/>
        </p:nvSpPr>
        <p:spPr>
          <a:xfrm>
            <a:off x="899592" y="980728"/>
            <a:ext cx="7920880" cy="5509200"/>
          </a:xfrm>
          <a:prstGeom prst="rect">
            <a:avLst/>
          </a:prstGeom>
        </p:spPr>
        <p:txBody>
          <a:bodyPr wrap="square">
            <a:spAutoFit/>
          </a:bodyPr>
          <a:lstStyle/>
          <a:p>
            <a:r>
              <a:rPr lang="en-GB" sz="3200" i="1" dirty="0" smtClean="0">
                <a:solidFill>
                  <a:srgbClr val="FF0000"/>
                </a:solidFill>
                <a:latin typeface="Trebuchet MS" panose="020B0603020202020204" pitchFamily="34" charset="0"/>
              </a:rPr>
              <a:t>   Years 3 &amp; 4 </a:t>
            </a:r>
            <a:r>
              <a:rPr lang="en-GB" sz="3200" i="1" dirty="0">
                <a:solidFill>
                  <a:srgbClr val="FF0000"/>
                </a:solidFill>
                <a:latin typeface="Trebuchet MS" panose="020B0603020202020204" pitchFamily="34" charset="0"/>
              </a:rPr>
              <a:t>examples:</a:t>
            </a:r>
          </a:p>
          <a:p>
            <a:pPr marL="457200" indent="-457200">
              <a:buFont typeface="Arial" panose="020B0604020202020204" pitchFamily="34" charset="0"/>
              <a:buChar char="•"/>
            </a:pPr>
            <a:r>
              <a:rPr lang="en-GB" sz="3200" i="1" dirty="0" smtClean="0">
                <a:latin typeface="Trebuchet MS" panose="020B0603020202020204" pitchFamily="34" charset="0"/>
              </a:rPr>
              <a:t>A </a:t>
            </a:r>
            <a:r>
              <a:rPr lang="en-GB" sz="3200" i="1" dirty="0">
                <a:latin typeface="Trebuchet MS" panose="020B0603020202020204" pitchFamily="34" charset="0"/>
              </a:rPr>
              <a:t>group of aliens live on Planet </a:t>
            </a:r>
            <a:r>
              <a:rPr lang="en-GB" sz="3200" i="1" dirty="0" err="1">
                <a:latin typeface="Trebuchet MS" panose="020B0603020202020204" pitchFamily="34" charset="0"/>
              </a:rPr>
              <a:t>Xert</a:t>
            </a:r>
            <a:r>
              <a:rPr lang="en-GB" sz="3200" i="1" dirty="0">
                <a:latin typeface="Trebuchet MS" panose="020B0603020202020204" pitchFamily="34" charset="0"/>
              </a:rPr>
              <a:t>. </a:t>
            </a:r>
            <a:r>
              <a:rPr lang="en-GB" sz="3200" i="1" dirty="0" err="1" smtClean="0">
                <a:latin typeface="Trebuchet MS" panose="020B0603020202020204" pitchFamily="34" charset="0"/>
              </a:rPr>
              <a:t>Tinions</a:t>
            </a:r>
            <a:r>
              <a:rPr lang="en-GB" sz="3200" i="1" dirty="0" smtClean="0">
                <a:latin typeface="Trebuchet MS" panose="020B0603020202020204" pitchFamily="34" charset="0"/>
              </a:rPr>
              <a:t> have </a:t>
            </a:r>
            <a:r>
              <a:rPr lang="en-GB" sz="3200" i="1" dirty="0">
                <a:latin typeface="Trebuchet MS" panose="020B0603020202020204" pitchFamily="34" charset="0"/>
              </a:rPr>
              <a:t>three legs, </a:t>
            </a:r>
            <a:r>
              <a:rPr lang="en-GB" sz="3200" i="1" dirty="0" err="1">
                <a:latin typeface="Trebuchet MS" panose="020B0603020202020204" pitchFamily="34" charset="0"/>
              </a:rPr>
              <a:t>Quinions</a:t>
            </a:r>
            <a:r>
              <a:rPr lang="en-GB" sz="3200" i="1" dirty="0">
                <a:latin typeface="Trebuchet MS" panose="020B0603020202020204" pitchFamily="34" charset="0"/>
              </a:rPr>
              <a:t> have four legs. </a:t>
            </a:r>
            <a:r>
              <a:rPr lang="en-GB" sz="3200" i="1" dirty="0" smtClean="0">
                <a:latin typeface="Trebuchet MS" panose="020B0603020202020204" pitchFamily="34" charset="0"/>
              </a:rPr>
              <a:t>The group </a:t>
            </a:r>
            <a:r>
              <a:rPr lang="en-GB" sz="3200" i="1" dirty="0">
                <a:latin typeface="Trebuchet MS" panose="020B0603020202020204" pitchFamily="34" charset="0"/>
              </a:rPr>
              <a:t>has 22 legs altogether. How many </a:t>
            </a:r>
            <a:r>
              <a:rPr lang="en-GB" sz="3200" i="1" dirty="0" err="1" smtClean="0">
                <a:latin typeface="Trebuchet MS" panose="020B0603020202020204" pitchFamily="34" charset="0"/>
              </a:rPr>
              <a:t>Tinions</a:t>
            </a:r>
            <a:r>
              <a:rPr lang="en-GB" sz="3200" i="1" dirty="0" smtClean="0">
                <a:latin typeface="Trebuchet MS" panose="020B0603020202020204" pitchFamily="34" charset="0"/>
              </a:rPr>
              <a:t> and </a:t>
            </a:r>
            <a:r>
              <a:rPr lang="en-GB" sz="3200" i="1" dirty="0" err="1">
                <a:latin typeface="Trebuchet MS" panose="020B0603020202020204" pitchFamily="34" charset="0"/>
              </a:rPr>
              <a:t>Quinions</a:t>
            </a:r>
            <a:r>
              <a:rPr lang="en-GB" sz="3200" i="1" dirty="0">
                <a:latin typeface="Trebuchet MS" panose="020B0603020202020204" pitchFamily="34" charset="0"/>
              </a:rPr>
              <a:t> might there be? Is there more </a:t>
            </a:r>
            <a:r>
              <a:rPr lang="en-GB" sz="3200" i="1" dirty="0" smtClean="0">
                <a:latin typeface="Trebuchet MS" panose="020B0603020202020204" pitchFamily="34" charset="0"/>
              </a:rPr>
              <a:t>than one </a:t>
            </a:r>
            <a:r>
              <a:rPr lang="en-GB" sz="3200" i="1" dirty="0">
                <a:latin typeface="Trebuchet MS" panose="020B0603020202020204" pitchFamily="34" charset="0"/>
              </a:rPr>
              <a:t>solution? (</a:t>
            </a:r>
            <a:r>
              <a:rPr lang="en-GB" sz="2800" i="1" dirty="0">
                <a:latin typeface="Trebuchet MS" panose="020B0603020202020204" pitchFamily="34" charset="0"/>
              </a:rPr>
              <a:t>Multiplication and Division – Year 3</a:t>
            </a:r>
            <a:r>
              <a:rPr lang="en-GB" sz="3200" i="1" dirty="0">
                <a:latin typeface="Trebuchet MS" panose="020B0603020202020204" pitchFamily="34" charset="0"/>
              </a:rPr>
              <a:t>)</a:t>
            </a:r>
          </a:p>
          <a:p>
            <a:pPr marL="457200" indent="-457200">
              <a:buFont typeface="Arial" panose="020B0604020202020204" pitchFamily="34" charset="0"/>
              <a:buChar char="•"/>
            </a:pPr>
            <a:r>
              <a:rPr lang="en-GB" sz="3200" i="1" dirty="0" smtClean="0">
                <a:latin typeface="Trebuchet MS" panose="020B0603020202020204" pitchFamily="34" charset="0"/>
              </a:rPr>
              <a:t>Does </a:t>
            </a:r>
            <a:r>
              <a:rPr lang="en-GB" sz="3200" i="1" dirty="0">
                <a:latin typeface="Trebuchet MS" panose="020B0603020202020204" pitchFamily="34" charset="0"/>
              </a:rPr>
              <a:t>the number 4 appear more or less on a </a:t>
            </a:r>
            <a:r>
              <a:rPr lang="en-GB" sz="3200" i="1" dirty="0" smtClean="0">
                <a:latin typeface="Trebuchet MS" panose="020B0603020202020204" pitchFamily="34" charset="0"/>
              </a:rPr>
              <a:t>12-hour </a:t>
            </a:r>
            <a:r>
              <a:rPr lang="en-GB" sz="3200" i="1" dirty="0">
                <a:latin typeface="Trebuchet MS" panose="020B0603020202020204" pitchFamily="34" charset="0"/>
              </a:rPr>
              <a:t>digital clock than a </a:t>
            </a:r>
            <a:r>
              <a:rPr lang="en-GB" sz="3200" i="1" dirty="0" smtClean="0">
                <a:latin typeface="Trebuchet MS" panose="020B0603020202020204" pitchFamily="34" charset="0"/>
              </a:rPr>
              <a:t>24- </a:t>
            </a:r>
            <a:r>
              <a:rPr lang="en-GB" sz="3200" i="1" dirty="0">
                <a:latin typeface="Trebuchet MS" panose="020B0603020202020204" pitchFamily="34" charset="0"/>
              </a:rPr>
              <a:t>hour digital clock</a:t>
            </a:r>
            <a:r>
              <a:rPr lang="en-GB" sz="3200" i="1" dirty="0" smtClean="0">
                <a:latin typeface="Trebuchet MS" panose="020B0603020202020204" pitchFamily="34" charset="0"/>
              </a:rPr>
              <a:t>? (</a:t>
            </a:r>
            <a:r>
              <a:rPr lang="en-GB" sz="2800" i="1" dirty="0">
                <a:latin typeface="Trebuchet MS" panose="020B0603020202020204" pitchFamily="34" charset="0"/>
              </a:rPr>
              <a:t>Time </a:t>
            </a:r>
            <a:r>
              <a:rPr lang="en-GB" sz="2800" i="1" dirty="0" smtClean="0">
                <a:latin typeface="Trebuchet MS" panose="020B0603020202020204" pitchFamily="34" charset="0"/>
              </a:rPr>
              <a:t>–Year </a:t>
            </a:r>
            <a:r>
              <a:rPr lang="en-GB" sz="2800" i="1" dirty="0">
                <a:latin typeface="Trebuchet MS" panose="020B0603020202020204" pitchFamily="34" charset="0"/>
              </a:rPr>
              <a:t>4</a:t>
            </a:r>
            <a:r>
              <a:rPr lang="en-GB" sz="3200" i="1" dirty="0">
                <a:latin typeface="Trebuchet MS" panose="020B0603020202020204" pitchFamily="34" charset="0"/>
              </a:rPr>
              <a:t>)</a:t>
            </a:r>
            <a:endParaRPr lang="en-GB" sz="3200" dirty="0">
              <a:latin typeface="Trebuchet MS" panose="020B0603020202020204" pitchFamily="34" charset="0"/>
            </a:endParaRPr>
          </a:p>
        </p:txBody>
      </p:sp>
    </p:spTree>
    <p:extLst>
      <p:ext uri="{BB962C8B-B14F-4D97-AF65-F5344CB8AC3E}">
        <p14:creationId xmlns:p14="http://schemas.microsoft.com/office/powerpoint/2010/main" val="7561965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67744" y="129406"/>
            <a:ext cx="5695855"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Problem Solving </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4" name="Rectangle 3"/>
          <p:cNvSpPr/>
          <p:nvPr/>
        </p:nvSpPr>
        <p:spPr>
          <a:xfrm>
            <a:off x="539552" y="1052736"/>
            <a:ext cx="8352928" cy="5170646"/>
          </a:xfrm>
          <a:prstGeom prst="rect">
            <a:avLst/>
          </a:prstGeom>
        </p:spPr>
        <p:txBody>
          <a:bodyPr wrap="square">
            <a:spAutoFit/>
          </a:bodyPr>
          <a:lstStyle/>
          <a:p>
            <a:r>
              <a:rPr lang="en-GB" sz="2800" i="1" dirty="0" smtClean="0">
                <a:solidFill>
                  <a:srgbClr val="00B0F0"/>
                </a:solidFill>
                <a:latin typeface="Trebuchet MS" panose="020B0603020202020204" pitchFamily="34" charset="0"/>
              </a:rPr>
              <a:t>     Years 5 &amp; 6 </a:t>
            </a:r>
            <a:r>
              <a:rPr lang="en-GB" sz="2800" i="1" dirty="0">
                <a:solidFill>
                  <a:srgbClr val="00B0F0"/>
                </a:solidFill>
                <a:latin typeface="Trebuchet MS" panose="020B0603020202020204" pitchFamily="34" charset="0"/>
              </a:rPr>
              <a:t>examples:</a:t>
            </a:r>
          </a:p>
          <a:p>
            <a:pPr marL="457200" indent="-457200">
              <a:buFont typeface="Arial" panose="020B0604020202020204" pitchFamily="34" charset="0"/>
              <a:buChar char="•"/>
            </a:pPr>
            <a:r>
              <a:rPr lang="en-GB" sz="3000" i="1" dirty="0" smtClean="0">
                <a:latin typeface="Trebuchet MS" panose="020B0603020202020204" pitchFamily="34" charset="0"/>
              </a:rPr>
              <a:t>Temperature </a:t>
            </a:r>
            <a:r>
              <a:rPr lang="en-GB" sz="3000" i="1" dirty="0">
                <a:latin typeface="Trebuchet MS" panose="020B0603020202020204" pitchFamily="34" charset="0"/>
              </a:rPr>
              <a:t>falls by about </a:t>
            </a:r>
            <a:r>
              <a:rPr lang="en-GB" sz="3200" i="1" dirty="0" smtClean="0">
                <a:latin typeface="Trebuchet MS" pitchFamily="34" charset="0"/>
              </a:rPr>
              <a:t>1</a:t>
            </a:r>
            <a:r>
              <a:rPr lang="en-GB" sz="3200" i="1" baseline="30000" dirty="0" smtClean="0">
                <a:latin typeface="Trebuchet MS" pitchFamily="34" charset="0"/>
              </a:rPr>
              <a:t>0</a:t>
            </a:r>
            <a:r>
              <a:rPr lang="en-GB" sz="3200" i="1" dirty="0" smtClean="0">
                <a:latin typeface="Trebuchet MS" pitchFamily="34" charset="0"/>
              </a:rPr>
              <a:t>C</a:t>
            </a:r>
            <a:r>
              <a:rPr lang="en-GB" sz="3200" dirty="0" smtClean="0">
                <a:latin typeface="Trebuchet MS" pitchFamily="34" charset="0"/>
              </a:rPr>
              <a:t> </a:t>
            </a:r>
            <a:r>
              <a:rPr lang="en-GB" sz="3000" i="1" dirty="0" smtClean="0">
                <a:latin typeface="Trebuchet MS" panose="020B0603020202020204" pitchFamily="34" charset="0"/>
              </a:rPr>
              <a:t>for </a:t>
            </a:r>
            <a:r>
              <a:rPr lang="en-GB" sz="3000" i="1" dirty="0">
                <a:latin typeface="Trebuchet MS" panose="020B0603020202020204" pitchFamily="34" charset="0"/>
              </a:rPr>
              <a:t>every </a:t>
            </a:r>
            <a:r>
              <a:rPr lang="en-GB" sz="3000" i="1" dirty="0" smtClean="0">
                <a:latin typeface="Trebuchet MS" panose="020B0603020202020204" pitchFamily="34" charset="0"/>
              </a:rPr>
              <a:t>100 metres </a:t>
            </a:r>
            <a:r>
              <a:rPr lang="en-GB" sz="3000" i="1" dirty="0">
                <a:latin typeface="Trebuchet MS" panose="020B0603020202020204" pitchFamily="34" charset="0"/>
              </a:rPr>
              <a:t>height gain. Abigail is standing on top </a:t>
            </a:r>
            <a:r>
              <a:rPr lang="en-GB" sz="3000" i="1" dirty="0" smtClean="0">
                <a:latin typeface="Trebuchet MS" panose="020B0603020202020204" pitchFamily="34" charset="0"/>
              </a:rPr>
              <a:t>of a </a:t>
            </a:r>
            <a:r>
              <a:rPr lang="en-GB" sz="3000" i="1" dirty="0">
                <a:latin typeface="Trebuchet MS" panose="020B0603020202020204" pitchFamily="34" charset="0"/>
              </a:rPr>
              <a:t>mountain at 900 metres above sea level. </a:t>
            </a:r>
            <a:r>
              <a:rPr lang="en-GB" sz="3000" i="1" dirty="0" smtClean="0">
                <a:latin typeface="Trebuchet MS" panose="020B0603020202020204" pitchFamily="34" charset="0"/>
              </a:rPr>
              <a:t>The temperature </a:t>
            </a:r>
            <a:r>
              <a:rPr lang="en-GB" sz="3000" i="1" dirty="0">
                <a:latin typeface="Trebuchet MS" panose="020B0603020202020204" pitchFamily="34" charset="0"/>
              </a:rPr>
              <a:t>is – </a:t>
            </a:r>
            <a:r>
              <a:rPr lang="en-GB" sz="3000" i="1" dirty="0" smtClean="0">
                <a:latin typeface="Trebuchet MS" panose="020B0603020202020204" pitchFamily="34" charset="0"/>
              </a:rPr>
              <a:t>3</a:t>
            </a:r>
            <a:r>
              <a:rPr lang="en-GB" sz="2800" i="1" baseline="30000" dirty="0">
                <a:latin typeface="Trebuchet MS" pitchFamily="34" charset="0"/>
              </a:rPr>
              <a:t>0</a:t>
            </a:r>
            <a:r>
              <a:rPr lang="en-GB" sz="3000" i="1" dirty="0" smtClean="0">
                <a:latin typeface="Trebuchet MS" panose="020B0603020202020204" pitchFamily="34" charset="0"/>
              </a:rPr>
              <a:t>C</a:t>
            </a:r>
            <a:r>
              <a:rPr lang="en-GB" sz="3000" i="1" dirty="0">
                <a:latin typeface="Trebuchet MS" panose="020B0603020202020204" pitchFamily="34" charset="0"/>
              </a:rPr>
              <a:t>. Abigail walks down </a:t>
            </a:r>
            <a:r>
              <a:rPr lang="en-GB" sz="3000" i="1" dirty="0" smtClean="0">
                <a:latin typeface="Trebuchet MS" panose="020B0603020202020204" pitchFamily="34" charset="0"/>
              </a:rPr>
              <a:t>the mountain </a:t>
            </a:r>
            <a:r>
              <a:rPr lang="en-GB" sz="3000" i="1" dirty="0">
                <a:latin typeface="Trebuchet MS" panose="020B0603020202020204" pitchFamily="34" charset="0"/>
              </a:rPr>
              <a:t>to sea level. What should she </a:t>
            </a:r>
            <a:r>
              <a:rPr lang="en-GB" sz="3000" i="1" dirty="0" smtClean="0">
                <a:latin typeface="Trebuchet MS" panose="020B0603020202020204" pitchFamily="34" charset="0"/>
              </a:rPr>
              <a:t>expect the </a:t>
            </a:r>
            <a:r>
              <a:rPr lang="en-GB" sz="3000" i="1" dirty="0">
                <a:latin typeface="Trebuchet MS" panose="020B0603020202020204" pitchFamily="34" charset="0"/>
              </a:rPr>
              <a:t>temperature to be? (</a:t>
            </a:r>
            <a:r>
              <a:rPr lang="en-GB" sz="2400" i="1" dirty="0">
                <a:latin typeface="Trebuchet MS" panose="020B0603020202020204" pitchFamily="34" charset="0"/>
              </a:rPr>
              <a:t>Place Value – Year 5</a:t>
            </a:r>
            <a:r>
              <a:rPr lang="en-GB" sz="3000" i="1" dirty="0">
                <a:latin typeface="Trebuchet MS" panose="020B0603020202020204" pitchFamily="34" charset="0"/>
              </a:rPr>
              <a:t>)</a:t>
            </a:r>
          </a:p>
          <a:p>
            <a:pPr marL="457200" indent="-457200">
              <a:buFont typeface="Arial" panose="020B0604020202020204" pitchFamily="34" charset="0"/>
              <a:buChar char="•"/>
            </a:pPr>
            <a:r>
              <a:rPr lang="en-GB" sz="3000" i="1" dirty="0" smtClean="0">
                <a:latin typeface="Trebuchet MS" panose="020B0603020202020204" pitchFamily="34" charset="0"/>
              </a:rPr>
              <a:t>Find </a:t>
            </a:r>
            <a:r>
              <a:rPr lang="en-GB" sz="3000" i="1" dirty="0">
                <a:latin typeface="Trebuchet MS" panose="020B0603020202020204" pitchFamily="34" charset="0"/>
              </a:rPr>
              <a:t>the smallest number that can be added </a:t>
            </a:r>
            <a:r>
              <a:rPr lang="en-GB" sz="3000" i="1" dirty="0" smtClean="0">
                <a:latin typeface="Trebuchet MS" panose="020B0603020202020204" pitchFamily="34" charset="0"/>
              </a:rPr>
              <a:t>to 92.7 </a:t>
            </a:r>
            <a:r>
              <a:rPr lang="en-GB" sz="3000" i="1" dirty="0">
                <a:latin typeface="Trebuchet MS" panose="020B0603020202020204" pitchFamily="34" charset="0"/>
              </a:rPr>
              <a:t>to make it exactly divisible by 7</a:t>
            </a:r>
            <a:r>
              <a:rPr lang="en-GB" sz="3000" i="1" dirty="0" smtClean="0">
                <a:latin typeface="Trebuchet MS" panose="020B0603020202020204" pitchFamily="34" charset="0"/>
              </a:rPr>
              <a:t>. (</a:t>
            </a:r>
            <a:r>
              <a:rPr lang="en-GB" sz="2400" i="1" dirty="0">
                <a:latin typeface="Trebuchet MS" panose="020B0603020202020204" pitchFamily="34" charset="0"/>
              </a:rPr>
              <a:t>Decimals – Year 6</a:t>
            </a:r>
            <a:r>
              <a:rPr lang="en-GB" sz="3000" i="1" dirty="0">
                <a:latin typeface="Trebuchet MS" panose="020B0603020202020204" pitchFamily="34" charset="0"/>
              </a:rPr>
              <a:t>)</a:t>
            </a:r>
            <a:endParaRPr lang="en-GB" sz="2800" dirty="0">
              <a:latin typeface="Trebuchet MS" panose="020B0603020202020204" pitchFamily="34" charset="0"/>
            </a:endParaRPr>
          </a:p>
        </p:txBody>
      </p:sp>
    </p:spTree>
    <p:extLst>
      <p:ext uri="{BB962C8B-B14F-4D97-AF65-F5344CB8AC3E}">
        <p14:creationId xmlns:p14="http://schemas.microsoft.com/office/powerpoint/2010/main" val="31759677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23167"/>
            <a:ext cx="7776864" cy="1143000"/>
          </a:xfrm>
        </p:spPr>
        <p:txBody>
          <a:bodyPr>
            <a:normAutofit fontScale="90000"/>
          </a:bodyPr>
          <a:lstStyle/>
          <a:p>
            <a:r>
              <a:rPr lang="en-GB" dirty="0" smtClean="0">
                <a:latin typeface="Trebuchet MS" panose="020B0603020202020204" pitchFamily="34" charset="0"/>
              </a:rPr>
              <a:t>Maths at home and out and about</a:t>
            </a:r>
            <a:endParaRPr lang="en-GB" dirty="0">
              <a:latin typeface="Trebuchet MS" panose="020B0603020202020204" pitchFamily="34" charset="0"/>
            </a:endParaRPr>
          </a:p>
        </p:txBody>
      </p:sp>
      <p:sp>
        <p:nvSpPr>
          <p:cNvPr id="3" name="Content Placeholder 2"/>
          <p:cNvSpPr>
            <a:spLocks noGrp="1"/>
          </p:cNvSpPr>
          <p:nvPr>
            <p:ph idx="1"/>
          </p:nvPr>
        </p:nvSpPr>
        <p:spPr>
          <a:xfrm>
            <a:off x="1115616" y="1052736"/>
            <a:ext cx="7704856" cy="4800600"/>
          </a:xfrm>
        </p:spPr>
        <p:txBody>
          <a:bodyPr>
            <a:normAutofit fontScale="92500" lnSpcReduction="20000"/>
          </a:bodyPr>
          <a:lstStyle/>
          <a:p>
            <a:r>
              <a:rPr lang="en-GB" dirty="0" smtClean="0">
                <a:latin typeface="Trebuchet MS" panose="020B0603020202020204" pitchFamily="34" charset="0"/>
              </a:rPr>
              <a:t>In the house e.g. laying the table</a:t>
            </a:r>
          </a:p>
          <a:p>
            <a:r>
              <a:rPr lang="en-GB" dirty="0">
                <a:latin typeface="Trebuchet MS" panose="020B0603020202020204" pitchFamily="34" charset="0"/>
              </a:rPr>
              <a:t>C</a:t>
            </a:r>
            <a:r>
              <a:rPr lang="en-GB" dirty="0" smtClean="0">
                <a:latin typeface="Trebuchet MS" panose="020B0603020202020204" pitchFamily="34" charset="0"/>
              </a:rPr>
              <a:t>ounting</a:t>
            </a:r>
          </a:p>
          <a:p>
            <a:r>
              <a:rPr lang="en-GB" dirty="0" smtClean="0">
                <a:latin typeface="Trebuchet MS" panose="020B0603020202020204" pitchFamily="34" charset="0"/>
              </a:rPr>
              <a:t>Shopping </a:t>
            </a:r>
          </a:p>
          <a:p>
            <a:r>
              <a:rPr lang="en-GB" dirty="0" smtClean="0">
                <a:latin typeface="Trebuchet MS" panose="020B0603020202020204" pitchFamily="34" charset="0"/>
              </a:rPr>
              <a:t>Stories – ask mathematical questions</a:t>
            </a:r>
          </a:p>
          <a:p>
            <a:r>
              <a:rPr lang="en-GB" dirty="0" smtClean="0">
                <a:latin typeface="Trebuchet MS" panose="020B0603020202020204" pitchFamily="34" charset="0"/>
              </a:rPr>
              <a:t>Pictures/ paintings</a:t>
            </a:r>
          </a:p>
          <a:p>
            <a:r>
              <a:rPr lang="en-GB" dirty="0" smtClean="0">
                <a:latin typeface="Trebuchet MS" panose="020B0603020202020204" pitchFamily="34" charset="0"/>
              </a:rPr>
              <a:t>Money </a:t>
            </a:r>
          </a:p>
          <a:p>
            <a:r>
              <a:rPr lang="en-GB" dirty="0" smtClean="0">
                <a:latin typeface="Trebuchet MS" panose="020B0603020202020204" pitchFamily="34" charset="0"/>
              </a:rPr>
              <a:t>Time</a:t>
            </a:r>
          </a:p>
          <a:p>
            <a:r>
              <a:rPr lang="en-GB" dirty="0" smtClean="0">
                <a:latin typeface="Trebuchet MS" panose="020B0603020202020204" pitchFamily="34" charset="0"/>
              </a:rPr>
              <a:t>Patterns in nature</a:t>
            </a:r>
          </a:p>
          <a:p>
            <a:r>
              <a:rPr lang="en-GB" dirty="0" smtClean="0">
                <a:latin typeface="Trebuchet MS" panose="020B0603020202020204" pitchFamily="34" charset="0"/>
              </a:rPr>
              <a:t>Home Learning</a:t>
            </a:r>
          </a:p>
          <a:p>
            <a:r>
              <a:rPr lang="en-GB" dirty="0" smtClean="0">
                <a:latin typeface="Trebuchet MS" panose="020B0603020202020204" pitchFamily="34" charset="0"/>
              </a:rPr>
              <a:t>Booklet </a:t>
            </a:r>
            <a:r>
              <a:rPr lang="en-GB" i="1" dirty="0">
                <a:solidFill>
                  <a:srgbClr val="00B0F0"/>
                </a:solidFill>
                <a:latin typeface="Trebuchet MS" panose="020B0603020202020204" pitchFamily="34" charset="0"/>
              </a:rPr>
              <a:t>Mathematics Activities Out of Class </a:t>
            </a:r>
          </a:p>
          <a:p>
            <a:pPr marL="82296" indent="0">
              <a:buNone/>
            </a:pPr>
            <a:endParaRPr lang="en-GB" dirty="0"/>
          </a:p>
        </p:txBody>
      </p:sp>
      <p:pic>
        <p:nvPicPr>
          <p:cNvPr id="1026" name="Picture 2" descr="Image result for patterns in na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5586063"/>
            <a:ext cx="1750518" cy="116823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59049">
            <a:off x="7164288" y="3284984"/>
            <a:ext cx="1729907" cy="1279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978993">
            <a:off x="7442349" y="1341254"/>
            <a:ext cx="1588667" cy="106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descr="Image result for patterns in na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1609" y="2884639"/>
            <a:ext cx="2079891" cy="207989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patterns in nature">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782" r="13105"/>
          <a:stretch/>
        </p:blipFill>
        <p:spPr bwMode="auto">
          <a:xfrm>
            <a:off x="6191303" y="5427477"/>
            <a:ext cx="1831784" cy="127091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99459" y="1551537"/>
            <a:ext cx="1120613" cy="839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7721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a:srcRect l="24306" t="26852" r="48472" b="43704"/>
          <a:stretch/>
        </p:blipFill>
        <p:spPr bwMode="auto">
          <a:xfrm>
            <a:off x="2304679" y="1710864"/>
            <a:ext cx="5017721" cy="3600400"/>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867856" y="650390"/>
            <a:ext cx="2232248" cy="707886"/>
          </a:xfrm>
          <a:prstGeom prst="rect">
            <a:avLst/>
          </a:prstGeom>
        </p:spPr>
        <p:txBody>
          <a:bodyPr wrap="square">
            <a:spAutoFit/>
          </a:bodyPr>
          <a:lstStyle/>
          <a:p>
            <a:pPr algn="ctr"/>
            <a:r>
              <a:rPr lang="en-GB" sz="2000" dirty="0"/>
              <a:t>How many </a:t>
            </a:r>
            <a:r>
              <a:rPr lang="en-GB" sz="2000" dirty="0" smtClean="0"/>
              <a:t>different shapes are there?</a:t>
            </a:r>
            <a:endParaRPr lang="en-GB" sz="2000" dirty="0"/>
          </a:p>
        </p:txBody>
      </p:sp>
      <p:sp>
        <p:nvSpPr>
          <p:cNvPr id="7" name="Rounded Rectangular Callout 6"/>
          <p:cNvSpPr/>
          <p:nvPr/>
        </p:nvSpPr>
        <p:spPr>
          <a:xfrm>
            <a:off x="759844" y="644110"/>
            <a:ext cx="2448272" cy="737405"/>
          </a:xfrm>
          <a:prstGeom prst="wedgeRoundRectCallout">
            <a:avLst>
              <a:gd name="adj1" fmla="val 61334"/>
              <a:gd name="adj2" fmla="val 59053"/>
              <a:gd name="adj3" fmla="val 16667"/>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ular Callout 8"/>
          <p:cNvSpPr/>
          <p:nvPr/>
        </p:nvSpPr>
        <p:spPr>
          <a:xfrm>
            <a:off x="5571995" y="287738"/>
            <a:ext cx="2425593" cy="1018092"/>
          </a:xfrm>
          <a:prstGeom prst="wedgeRoundRectCallout">
            <a:avLst>
              <a:gd name="adj1" fmla="val -32800"/>
              <a:gd name="adj2" fmla="val 89318"/>
              <a:gd name="adj3" fmla="val 16667"/>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5740359" y="290167"/>
            <a:ext cx="2269277" cy="1015663"/>
          </a:xfrm>
          <a:prstGeom prst="rect">
            <a:avLst/>
          </a:prstGeom>
        </p:spPr>
        <p:txBody>
          <a:bodyPr wrap="square">
            <a:spAutoFit/>
          </a:bodyPr>
          <a:lstStyle/>
          <a:p>
            <a:r>
              <a:rPr lang="en-GB" sz="2000" dirty="0" smtClean="0"/>
              <a:t>How many perpendicular lines can you spot?</a:t>
            </a:r>
            <a:endParaRPr lang="en-GB" sz="2000" dirty="0"/>
          </a:p>
        </p:txBody>
      </p:sp>
      <p:sp>
        <p:nvSpPr>
          <p:cNvPr id="12" name="Rounded Rectangular Callout 11"/>
          <p:cNvSpPr/>
          <p:nvPr/>
        </p:nvSpPr>
        <p:spPr>
          <a:xfrm>
            <a:off x="251520" y="2574033"/>
            <a:ext cx="1732460" cy="1227911"/>
          </a:xfrm>
          <a:prstGeom prst="wedgeRoundRectCallout">
            <a:avLst>
              <a:gd name="adj1" fmla="val 61180"/>
              <a:gd name="adj2" fmla="val 65937"/>
              <a:gd name="adj3" fmla="val 16667"/>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251520" y="2680156"/>
            <a:ext cx="1732460" cy="1015663"/>
          </a:xfrm>
          <a:prstGeom prst="rect">
            <a:avLst/>
          </a:prstGeom>
        </p:spPr>
        <p:txBody>
          <a:bodyPr wrap="square">
            <a:spAutoFit/>
          </a:bodyPr>
          <a:lstStyle/>
          <a:p>
            <a:r>
              <a:rPr lang="en-GB" sz="2000" dirty="0" smtClean="0"/>
              <a:t>How many parallel lines can you see?</a:t>
            </a:r>
            <a:endParaRPr lang="en-GB" sz="2000" dirty="0"/>
          </a:p>
        </p:txBody>
      </p:sp>
      <p:sp>
        <p:nvSpPr>
          <p:cNvPr id="14" name="Rectangle 13"/>
          <p:cNvSpPr/>
          <p:nvPr/>
        </p:nvSpPr>
        <p:spPr>
          <a:xfrm>
            <a:off x="6804247" y="5620034"/>
            <a:ext cx="2410779" cy="707886"/>
          </a:xfrm>
          <a:prstGeom prst="rect">
            <a:avLst/>
          </a:prstGeom>
        </p:spPr>
        <p:txBody>
          <a:bodyPr wrap="square">
            <a:spAutoFit/>
          </a:bodyPr>
          <a:lstStyle/>
          <a:p>
            <a:r>
              <a:rPr lang="en-GB" sz="2000" dirty="0"/>
              <a:t>How many </a:t>
            </a:r>
            <a:r>
              <a:rPr lang="en-GB" sz="2000" dirty="0" smtClean="0"/>
              <a:t>3D shapes </a:t>
            </a:r>
            <a:r>
              <a:rPr lang="en-GB" sz="2000" dirty="0"/>
              <a:t>can you find?</a:t>
            </a:r>
          </a:p>
        </p:txBody>
      </p:sp>
      <p:sp>
        <p:nvSpPr>
          <p:cNvPr id="15" name="Rounded Rectangular Callout 14"/>
          <p:cNvSpPr/>
          <p:nvPr/>
        </p:nvSpPr>
        <p:spPr>
          <a:xfrm>
            <a:off x="6698647" y="5543889"/>
            <a:ext cx="2322620" cy="860176"/>
          </a:xfrm>
          <a:prstGeom prst="wedgeRoundRectCallout">
            <a:avLst>
              <a:gd name="adj1" fmla="val -44660"/>
              <a:gd name="adj2" fmla="val -67866"/>
              <a:gd name="adj3" fmla="val 16667"/>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682325" y="5658242"/>
            <a:ext cx="4175999" cy="677108"/>
          </a:xfrm>
          <a:prstGeom prst="rect">
            <a:avLst/>
          </a:prstGeom>
        </p:spPr>
        <p:txBody>
          <a:bodyPr wrap="square">
            <a:spAutoFit/>
          </a:bodyPr>
          <a:lstStyle/>
          <a:p>
            <a:r>
              <a:rPr lang="en-GB" sz="2000" dirty="0" smtClean="0"/>
              <a:t>How many right angels can you spot?</a:t>
            </a:r>
          </a:p>
          <a:p>
            <a:endParaRPr lang="en-GB" dirty="0"/>
          </a:p>
        </p:txBody>
      </p:sp>
      <p:sp>
        <p:nvSpPr>
          <p:cNvPr id="17" name="Rounded Rectangular Callout 16"/>
          <p:cNvSpPr/>
          <p:nvPr/>
        </p:nvSpPr>
        <p:spPr>
          <a:xfrm>
            <a:off x="612024" y="5428583"/>
            <a:ext cx="4031984" cy="892772"/>
          </a:xfrm>
          <a:prstGeom prst="wedgeRoundRectCallout">
            <a:avLst>
              <a:gd name="adj1" fmla="val 60330"/>
              <a:gd name="adj2" fmla="val -41755"/>
              <a:gd name="adj3" fmla="val 16667"/>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7431732" y="1961988"/>
            <a:ext cx="1566734" cy="1323439"/>
          </a:xfrm>
          <a:prstGeom prst="rect">
            <a:avLst/>
          </a:prstGeom>
        </p:spPr>
        <p:txBody>
          <a:bodyPr wrap="square">
            <a:spAutoFit/>
          </a:bodyPr>
          <a:lstStyle/>
          <a:p>
            <a:r>
              <a:rPr lang="en-GB" sz="2000" dirty="0" smtClean="0"/>
              <a:t>Where can you see symmetry in the picture?</a:t>
            </a:r>
            <a:endParaRPr lang="en-GB" sz="2000" dirty="0"/>
          </a:p>
        </p:txBody>
      </p:sp>
      <p:sp>
        <p:nvSpPr>
          <p:cNvPr id="19" name="Rounded Rectangular Callout 18"/>
          <p:cNvSpPr/>
          <p:nvPr/>
        </p:nvSpPr>
        <p:spPr>
          <a:xfrm>
            <a:off x="7378793" y="1970252"/>
            <a:ext cx="1619673" cy="1315175"/>
          </a:xfrm>
          <a:prstGeom prst="wedgeRoundRectCallout">
            <a:avLst>
              <a:gd name="adj1" fmla="val -38674"/>
              <a:gd name="adj2" fmla="val 83539"/>
              <a:gd name="adj3" fmla="val 16667"/>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166662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solidFill>
                  <a:srgbClr val="0070C0"/>
                </a:solidFill>
              </a:rPr>
              <a:t>A few quick suggestions</a:t>
            </a:r>
            <a:endParaRPr lang="en-GB" dirty="0">
              <a:solidFill>
                <a:srgbClr val="0070C0"/>
              </a:solidFill>
            </a:endParaRPr>
          </a:p>
        </p:txBody>
      </p:sp>
      <p:sp>
        <p:nvSpPr>
          <p:cNvPr id="3" name="Content Placeholder 2"/>
          <p:cNvSpPr>
            <a:spLocks noGrp="1"/>
          </p:cNvSpPr>
          <p:nvPr>
            <p:ph idx="1"/>
          </p:nvPr>
        </p:nvSpPr>
        <p:spPr>
          <a:xfrm>
            <a:off x="611560" y="1340768"/>
            <a:ext cx="7776864" cy="4536504"/>
          </a:xfrm>
        </p:spPr>
        <p:txBody>
          <a:bodyPr>
            <a:normAutofit fontScale="92500" lnSpcReduction="20000"/>
          </a:bodyPr>
          <a:lstStyle/>
          <a:p>
            <a:pPr marL="82296" indent="0" algn="ctr">
              <a:buNone/>
            </a:pPr>
            <a:r>
              <a:rPr lang="en-GB" sz="4000" dirty="0" smtClean="0">
                <a:solidFill>
                  <a:srgbClr val="FF0000"/>
                </a:solidFill>
              </a:rPr>
              <a:t>Please encourage your child to:</a:t>
            </a:r>
          </a:p>
          <a:p>
            <a:r>
              <a:rPr lang="en-GB" sz="4000" dirty="0" smtClean="0"/>
              <a:t>form numerals and mathematical symbols correctly (2, 6, 9, £, %, =, </a:t>
            </a:r>
            <a:r>
              <a:rPr lang="en-GB" sz="4300" baseline="30000" dirty="0" smtClean="0"/>
              <a:t>0</a:t>
            </a:r>
            <a:r>
              <a:rPr lang="en-GB" sz="4000" dirty="0" smtClean="0"/>
              <a:t>C)</a:t>
            </a:r>
          </a:p>
          <a:p>
            <a:r>
              <a:rPr lang="en-GB" sz="4000" dirty="0" smtClean="0"/>
              <a:t>use a ruler </a:t>
            </a:r>
          </a:p>
          <a:p>
            <a:r>
              <a:rPr lang="en-GB" sz="4000" dirty="0" smtClean="0"/>
              <a:t>practise their times tables and the related division facts on a regular basis</a:t>
            </a:r>
          </a:p>
          <a:p>
            <a:r>
              <a:rPr lang="en-GB" sz="4000" dirty="0"/>
              <a:t>i</a:t>
            </a:r>
            <a:r>
              <a:rPr lang="en-GB" sz="4000" dirty="0" smtClean="0"/>
              <a:t>dentify their errors and discuss how to correct them </a:t>
            </a:r>
          </a:p>
          <a:p>
            <a:endParaRPr lang="en-GB" dirty="0" smtClean="0"/>
          </a:p>
          <a:p>
            <a:pPr marL="82296" indent="0" algn="ctr">
              <a:buNone/>
            </a:pPr>
            <a:endParaRPr lang="en-GB" dirty="0" smtClean="0"/>
          </a:p>
          <a:p>
            <a:pPr marL="82296" indent="0" algn="ctr">
              <a:buNone/>
            </a:pPr>
            <a:endParaRPr lang="en-GB" dirty="0"/>
          </a:p>
        </p:txBody>
      </p:sp>
    </p:spTree>
    <p:extLst>
      <p:ext uri="{BB962C8B-B14F-4D97-AF65-F5344CB8AC3E}">
        <p14:creationId xmlns:p14="http://schemas.microsoft.com/office/powerpoint/2010/main" val="26447294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Helpful websites for mathematical concepts and vocabulary:</a:t>
            </a:r>
            <a:endParaRPr lang="en-GB" dirty="0"/>
          </a:p>
        </p:txBody>
      </p:sp>
      <p:sp>
        <p:nvSpPr>
          <p:cNvPr id="3" name="Content Placeholder 2"/>
          <p:cNvSpPr>
            <a:spLocks noGrp="1"/>
          </p:cNvSpPr>
          <p:nvPr>
            <p:ph idx="1"/>
          </p:nvPr>
        </p:nvSpPr>
        <p:spPr>
          <a:xfrm>
            <a:off x="1435608" y="1447800"/>
            <a:ext cx="7498080" cy="3349352"/>
          </a:xfrm>
        </p:spPr>
        <p:txBody>
          <a:bodyPr/>
          <a:lstStyle/>
          <a:p>
            <a:r>
              <a:rPr lang="en-GB" dirty="0" smtClean="0">
                <a:latin typeface="Cambria Math" panose="02040503050406030204" pitchFamily="18" charset="0"/>
                <a:ea typeface="Cambria Math" panose="02040503050406030204" pitchFamily="18" charset="0"/>
              </a:rPr>
              <a:t>Math is Fun</a:t>
            </a:r>
          </a:p>
          <a:p>
            <a:pPr marL="82296" indent="0">
              <a:buNone/>
            </a:pPr>
            <a:r>
              <a:rPr lang="en-GB" dirty="0">
                <a:hlinkClick r:id="rId2"/>
              </a:rPr>
              <a:t>https://www.mathsisfun.com/</a:t>
            </a:r>
            <a:endParaRPr lang="en-GB" dirty="0"/>
          </a:p>
          <a:p>
            <a:pPr marL="82296" indent="0">
              <a:buNone/>
            </a:pPr>
            <a:endParaRPr lang="en-GB" dirty="0" smtClean="0"/>
          </a:p>
          <a:p>
            <a:r>
              <a:rPr lang="en-GB" dirty="0" smtClean="0">
                <a:latin typeface="Cambria Math" panose="02040503050406030204" pitchFamily="18" charset="0"/>
                <a:ea typeface="Cambria Math" panose="02040503050406030204" pitchFamily="18" charset="0"/>
              </a:rPr>
              <a:t>11 Plus for Parents</a:t>
            </a:r>
          </a:p>
          <a:p>
            <a:pPr marL="82296" indent="0">
              <a:buNone/>
            </a:pPr>
            <a:r>
              <a:rPr lang="en-GB" dirty="0" smtClean="0">
                <a:hlinkClick r:id="rId3"/>
              </a:rPr>
              <a:t>http</a:t>
            </a:r>
            <a:r>
              <a:rPr lang="en-GB" dirty="0">
                <a:hlinkClick r:id="rId3"/>
              </a:rPr>
              <a:t>://www.11plusforparents.co.uk</a:t>
            </a:r>
            <a:r>
              <a:rPr lang="en-GB" dirty="0" smtClean="0">
                <a:hlinkClick r:id="rId3"/>
              </a:rPr>
              <a:t>/</a:t>
            </a:r>
            <a:endParaRPr lang="en-GB" dirty="0" smtClean="0"/>
          </a:p>
          <a:p>
            <a:pPr marL="82296" indent="0">
              <a:buNone/>
            </a:pPr>
            <a:endParaRPr lang="en-GB" dirty="0" smtClean="0"/>
          </a:p>
          <a:p>
            <a:pPr marL="82296" indent="0">
              <a:buNone/>
            </a:pPr>
            <a:endParaRPr lang="en-GB" dirty="0" smtClean="0"/>
          </a:p>
          <a:p>
            <a:endParaRPr lang="en-GB" dirty="0"/>
          </a:p>
        </p:txBody>
      </p:sp>
      <p:sp>
        <p:nvSpPr>
          <p:cNvPr id="4" name="TextBox 3"/>
          <p:cNvSpPr txBox="1"/>
          <p:nvPr/>
        </p:nvSpPr>
        <p:spPr>
          <a:xfrm>
            <a:off x="1295478" y="4509120"/>
            <a:ext cx="7597001" cy="1815882"/>
          </a:xfrm>
          <a:prstGeom prst="rect">
            <a:avLst/>
          </a:prstGeom>
          <a:noFill/>
        </p:spPr>
        <p:txBody>
          <a:bodyPr wrap="square" rtlCol="0">
            <a:spAutoFit/>
          </a:bodyPr>
          <a:lstStyle/>
          <a:p>
            <a:r>
              <a:rPr lang="en-GB" sz="2800" b="1" dirty="0" smtClean="0">
                <a:solidFill>
                  <a:srgbClr val="0070C0"/>
                </a:solidFill>
              </a:rPr>
              <a:t>For Mathematical Vocabulary also refer to the </a:t>
            </a:r>
            <a:r>
              <a:rPr lang="en-GB" sz="2800" b="1" u="sng" dirty="0" smtClean="0">
                <a:solidFill>
                  <a:srgbClr val="0070C0"/>
                </a:solidFill>
              </a:rPr>
              <a:t>MATHS Vocabulary.PDF </a:t>
            </a:r>
            <a:r>
              <a:rPr lang="en-GB" sz="2800" b="1" dirty="0" smtClean="0">
                <a:solidFill>
                  <a:srgbClr val="0070C0"/>
                </a:solidFill>
              </a:rPr>
              <a:t>document which can be found on the school website under Mathematics.  </a:t>
            </a:r>
            <a:endParaRPr lang="en-GB" sz="2800" b="1" dirty="0">
              <a:solidFill>
                <a:srgbClr val="0070C0"/>
              </a:solidFill>
            </a:endParaRPr>
          </a:p>
        </p:txBody>
      </p:sp>
    </p:spTree>
    <p:extLst>
      <p:ext uri="{BB962C8B-B14F-4D97-AF65-F5344CB8AC3E}">
        <p14:creationId xmlns:p14="http://schemas.microsoft.com/office/powerpoint/2010/main" val="34025779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Any Questions?</a:t>
            </a:r>
            <a:endParaRPr lang="en-GB" dirty="0"/>
          </a:p>
        </p:txBody>
      </p:sp>
      <p:sp>
        <p:nvSpPr>
          <p:cNvPr id="3" name="Content Placeholder 2"/>
          <p:cNvSpPr>
            <a:spLocks noGrp="1"/>
          </p:cNvSpPr>
          <p:nvPr>
            <p:ph idx="1"/>
          </p:nvPr>
        </p:nvSpPr>
        <p:spPr>
          <a:xfrm>
            <a:off x="2339752" y="1412776"/>
            <a:ext cx="5584664" cy="1512168"/>
          </a:xfrm>
        </p:spPr>
        <p:txBody>
          <a:bodyPr/>
          <a:lstStyle/>
          <a:p>
            <a:pPr marL="82296" indent="0" algn="ctr">
              <a:buNone/>
            </a:pPr>
            <a:r>
              <a:rPr lang="en-GB" dirty="0" smtClean="0"/>
              <a:t>Thank you for coming!</a:t>
            </a:r>
            <a:endParaRPr lang="en-GB" dirty="0"/>
          </a:p>
        </p:txBody>
      </p:sp>
    </p:spTree>
    <p:extLst>
      <p:ext uri="{BB962C8B-B14F-4D97-AF65-F5344CB8AC3E}">
        <p14:creationId xmlns:p14="http://schemas.microsoft.com/office/powerpoint/2010/main" val="3959411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404664"/>
            <a:ext cx="7498080" cy="1143000"/>
          </a:xfrm>
        </p:spPr>
        <p:txBody>
          <a:bodyPr/>
          <a:lstStyle/>
          <a:p>
            <a:r>
              <a:rPr lang="en-GB" dirty="0" smtClean="0">
                <a:latin typeface="Trebuchet MS" panose="020B0603020202020204" pitchFamily="34" charset="0"/>
              </a:rPr>
              <a:t>In other words…</a:t>
            </a:r>
            <a:endParaRPr lang="en-GB" dirty="0">
              <a:latin typeface="Trebuchet MS" panose="020B0603020202020204" pitchFamily="34" charset="0"/>
            </a:endParaRPr>
          </a:p>
        </p:txBody>
      </p:sp>
      <p:sp>
        <p:nvSpPr>
          <p:cNvPr id="3" name="Content Placeholder 2"/>
          <p:cNvSpPr>
            <a:spLocks noGrp="1"/>
          </p:cNvSpPr>
          <p:nvPr>
            <p:ph idx="1"/>
          </p:nvPr>
        </p:nvSpPr>
        <p:spPr>
          <a:xfrm>
            <a:off x="1115616" y="1412776"/>
            <a:ext cx="7746064" cy="5214718"/>
          </a:xfrm>
        </p:spPr>
        <p:txBody>
          <a:bodyPr>
            <a:normAutofit/>
          </a:bodyPr>
          <a:lstStyle/>
          <a:p>
            <a:r>
              <a:rPr lang="en-GB" b="1" dirty="0" smtClean="0">
                <a:latin typeface="Trebuchet MS" panose="020B0603020202020204" pitchFamily="34" charset="0"/>
              </a:rPr>
              <a:t>Fluency</a:t>
            </a:r>
            <a:r>
              <a:rPr lang="en-GB" b="1" dirty="0">
                <a:latin typeface="Trebuchet MS" panose="020B0603020202020204" pitchFamily="34" charset="0"/>
              </a:rPr>
              <a:t>: </a:t>
            </a:r>
            <a:r>
              <a:rPr lang="en-GB" dirty="0">
                <a:latin typeface="Trebuchet MS" panose="020B0603020202020204" pitchFamily="34" charset="0"/>
              </a:rPr>
              <a:t>the ability to recall and </a:t>
            </a:r>
            <a:r>
              <a:rPr lang="en-GB" dirty="0" smtClean="0">
                <a:latin typeface="Trebuchet MS" panose="020B0603020202020204" pitchFamily="34" charset="0"/>
              </a:rPr>
              <a:t>apply knowledge </a:t>
            </a:r>
            <a:r>
              <a:rPr lang="en-GB" dirty="0">
                <a:latin typeface="Trebuchet MS" panose="020B0603020202020204" pitchFamily="34" charset="0"/>
              </a:rPr>
              <a:t>rapidly </a:t>
            </a:r>
            <a:r>
              <a:rPr lang="en-GB" dirty="0" smtClean="0">
                <a:latin typeface="Trebuchet MS" panose="020B0603020202020204" pitchFamily="34" charset="0"/>
              </a:rPr>
              <a:t>and accurately</a:t>
            </a:r>
            <a:endParaRPr lang="en-GB" dirty="0">
              <a:latin typeface="Trebuchet MS" panose="020B0603020202020204" pitchFamily="34" charset="0"/>
            </a:endParaRPr>
          </a:p>
          <a:p>
            <a:r>
              <a:rPr lang="en-GB" b="1" dirty="0">
                <a:latin typeface="Trebuchet MS" panose="020B0603020202020204" pitchFamily="34" charset="0"/>
              </a:rPr>
              <a:t>Reasoning: </a:t>
            </a:r>
            <a:r>
              <a:rPr lang="en-GB" dirty="0">
                <a:latin typeface="Trebuchet MS" panose="020B0603020202020204" pitchFamily="34" charset="0"/>
              </a:rPr>
              <a:t>explain their mathematical</a:t>
            </a:r>
          </a:p>
          <a:p>
            <a:pPr marL="82296" indent="0">
              <a:buNone/>
            </a:pPr>
            <a:r>
              <a:rPr lang="en-GB" dirty="0">
                <a:latin typeface="Trebuchet MS" panose="020B0603020202020204" pitchFamily="34" charset="0"/>
              </a:rPr>
              <a:t>t</a:t>
            </a:r>
            <a:r>
              <a:rPr lang="en-GB" dirty="0" smtClean="0">
                <a:latin typeface="Trebuchet MS" panose="020B0603020202020204" pitchFamily="34" charset="0"/>
              </a:rPr>
              <a:t>hinking, justifying and proving it</a:t>
            </a:r>
            <a:endParaRPr lang="en-GB" dirty="0">
              <a:latin typeface="Trebuchet MS" panose="020B0603020202020204" pitchFamily="34" charset="0"/>
            </a:endParaRPr>
          </a:p>
          <a:p>
            <a:r>
              <a:rPr lang="en-GB" b="1" dirty="0">
                <a:latin typeface="Trebuchet MS" panose="020B0603020202020204" pitchFamily="34" charset="0"/>
              </a:rPr>
              <a:t>Problem solving: </a:t>
            </a:r>
            <a:r>
              <a:rPr lang="en-GB" dirty="0">
                <a:latin typeface="Trebuchet MS" panose="020B0603020202020204" pitchFamily="34" charset="0"/>
              </a:rPr>
              <a:t>apply </a:t>
            </a:r>
            <a:r>
              <a:rPr lang="en-GB" dirty="0" smtClean="0">
                <a:latin typeface="Trebuchet MS" panose="020B0603020202020204" pitchFamily="34" charset="0"/>
              </a:rPr>
              <a:t>their knowledge </a:t>
            </a:r>
            <a:r>
              <a:rPr lang="en-GB" dirty="0">
                <a:latin typeface="Trebuchet MS" panose="020B0603020202020204" pitchFamily="34" charset="0"/>
              </a:rPr>
              <a:t>to solve problems in </a:t>
            </a:r>
            <a:r>
              <a:rPr lang="en-GB" dirty="0" smtClean="0">
                <a:latin typeface="Trebuchet MS" panose="020B0603020202020204" pitchFamily="34" charset="0"/>
              </a:rPr>
              <a:t>varied contexts; breaking down problems and persevering </a:t>
            </a:r>
            <a:endParaRPr lang="en-GB" dirty="0">
              <a:latin typeface="Trebuchet MS" panose="020B0603020202020204" pitchFamily="34" charset="0"/>
            </a:endParaRPr>
          </a:p>
        </p:txBody>
      </p:sp>
    </p:spTree>
    <p:extLst>
      <p:ext uri="{BB962C8B-B14F-4D97-AF65-F5344CB8AC3E}">
        <p14:creationId xmlns:p14="http://schemas.microsoft.com/office/powerpoint/2010/main" val="3358406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258" y="1196752"/>
            <a:ext cx="8735742" cy="4708981"/>
          </a:xfrm>
          <a:prstGeom prst="rect">
            <a:avLst/>
          </a:prstGeom>
        </p:spPr>
        <p:txBody>
          <a:bodyPr wrap="square">
            <a:spAutoFit/>
          </a:bodyPr>
          <a:lstStyle/>
          <a:p>
            <a:pPr marL="457200" indent="-457200">
              <a:buClr>
                <a:srgbClr val="FF0000"/>
              </a:buClr>
              <a:buSzPct val="120000"/>
              <a:buFont typeface="Arial" pitchFamily="34" charset="0"/>
              <a:buChar char="•"/>
            </a:pPr>
            <a:r>
              <a:rPr lang="en-GB" sz="3000" b="1" dirty="0" smtClean="0">
                <a:latin typeface="Trebuchet MS" panose="020B0603020202020204" pitchFamily="34" charset="0"/>
              </a:rPr>
              <a:t>Number, Place Value, Rounding</a:t>
            </a:r>
          </a:p>
          <a:p>
            <a:pPr marL="457200" indent="-457200">
              <a:buClr>
                <a:srgbClr val="FF0000"/>
              </a:buClr>
              <a:buSzPct val="120000"/>
              <a:buFont typeface="Arial" pitchFamily="34" charset="0"/>
              <a:buChar char="•"/>
            </a:pPr>
            <a:r>
              <a:rPr lang="en-GB" sz="3000" b="1" dirty="0" smtClean="0">
                <a:latin typeface="Trebuchet MS" panose="020B0603020202020204" pitchFamily="34" charset="0"/>
              </a:rPr>
              <a:t>Addition and Subtraction (</a:t>
            </a:r>
            <a:r>
              <a:rPr lang="en-GB" sz="3000" dirty="0" smtClean="0">
                <a:latin typeface="Trebuchet MS" panose="020B0603020202020204" pitchFamily="34" charset="0"/>
              </a:rPr>
              <a:t>column method and regrouping using numbers up to 3 digits</a:t>
            </a:r>
            <a:r>
              <a:rPr lang="en-GB" sz="3000" b="1" dirty="0" smtClean="0">
                <a:latin typeface="Trebuchet MS" panose="020B0603020202020204" pitchFamily="34" charset="0"/>
              </a:rPr>
              <a:t>)</a:t>
            </a:r>
          </a:p>
          <a:p>
            <a:pPr marL="457200" indent="-457200">
              <a:buClr>
                <a:srgbClr val="FF0000"/>
              </a:buClr>
              <a:buSzPct val="120000"/>
              <a:buFont typeface="Arial" pitchFamily="34" charset="0"/>
              <a:buChar char="•"/>
            </a:pPr>
            <a:r>
              <a:rPr lang="en-GB" sz="3000" b="1" dirty="0" smtClean="0">
                <a:latin typeface="Trebuchet MS" panose="020B0603020202020204" pitchFamily="34" charset="0"/>
              </a:rPr>
              <a:t>Multiplication (</a:t>
            </a:r>
            <a:r>
              <a:rPr lang="en-GB" sz="3000" dirty="0" smtClean="0">
                <a:latin typeface="Trebuchet MS" panose="020B0603020202020204" pitchFamily="34" charset="0"/>
              </a:rPr>
              <a:t>counting in multiples; repeated addition; arrays; grid method</a:t>
            </a:r>
            <a:r>
              <a:rPr lang="en-GB" sz="3000" b="1" dirty="0" smtClean="0">
                <a:latin typeface="Trebuchet MS" panose="020B0603020202020204" pitchFamily="34" charset="0"/>
              </a:rPr>
              <a:t>) and Division (</a:t>
            </a:r>
            <a:r>
              <a:rPr lang="en-GB" sz="3000" dirty="0" smtClean="0">
                <a:latin typeface="Trebuchet MS" panose="020B0603020202020204" pitchFamily="34" charset="0"/>
              </a:rPr>
              <a:t>within arrays; short division 2 digits by 1 digit</a:t>
            </a:r>
            <a:r>
              <a:rPr lang="en-GB" sz="3000" b="1" dirty="0" smtClean="0">
                <a:latin typeface="Trebuchet MS" panose="020B0603020202020204" pitchFamily="34" charset="0"/>
              </a:rPr>
              <a:t>)</a:t>
            </a:r>
          </a:p>
          <a:p>
            <a:pPr marL="457200" indent="-457200">
              <a:buClr>
                <a:srgbClr val="FF0000"/>
              </a:buClr>
              <a:buSzPct val="120000"/>
              <a:buFont typeface="Arial" pitchFamily="34" charset="0"/>
              <a:buChar char="•"/>
            </a:pPr>
            <a:r>
              <a:rPr lang="en-GB" sz="3000" b="1" dirty="0" smtClean="0">
                <a:latin typeface="Trebuchet MS" panose="020B0603020202020204" pitchFamily="34" charset="0"/>
              </a:rPr>
              <a:t>Fractions and Decimals</a:t>
            </a:r>
          </a:p>
          <a:p>
            <a:pPr marL="457200" indent="-457200">
              <a:buClr>
                <a:srgbClr val="FF0000"/>
              </a:buClr>
              <a:buSzPct val="120000"/>
              <a:buFont typeface="Arial" pitchFamily="34" charset="0"/>
              <a:buChar char="•"/>
            </a:pPr>
            <a:r>
              <a:rPr lang="en-GB" sz="3000" b="1" dirty="0" smtClean="0">
                <a:latin typeface="Trebuchet MS" panose="020B0603020202020204" pitchFamily="34" charset="0"/>
              </a:rPr>
              <a:t>Measure</a:t>
            </a:r>
          </a:p>
          <a:p>
            <a:pPr marL="457200" indent="-457200">
              <a:buClr>
                <a:srgbClr val="FF0000"/>
              </a:buClr>
              <a:buSzPct val="120000"/>
              <a:buFont typeface="Arial" pitchFamily="34" charset="0"/>
              <a:buChar char="•"/>
            </a:pPr>
            <a:r>
              <a:rPr lang="en-GB" sz="3000" b="1" dirty="0" smtClean="0">
                <a:latin typeface="Trebuchet MS" panose="020B0603020202020204" pitchFamily="34" charset="0"/>
              </a:rPr>
              <a:t>Geometry </a:t>
            </a:r>
          </a:p>
          <a:p>
            <a:pPr marL="457200" indent="-457200">
              <a:buClr>
                <a:srgbClr val="FF0000"/>
              </a:buClr>
              <a:buSzPct val="120000"/>
              <a:buFont typeface="Arial" pitchFamily="34" charset="0"/>
              <a:buChar char="•"/>
            </a:pPr>
            <a:r>
              <a:rPr lang="en-GB" sz="3000" b="1" dirty="0" smtClean="0">
                <a:latin typeface="Trebuchet MS" panose="020B0603020202020204" pitchFamily="34" charset="0"/>
              </a:rPr>
              <a:t>Statistics</a:t>
            </a:r>
          </a:p>
        </p:txBody>
      </p:sp>
      <p:sp>
        <p:nvSpPr>
          <p:cNvPr id="3" name="Rectangle 2"/>
          <p:cNvSpPr/>
          <p:nvPr/>
        </p:nvSpPr>
        <p:spPr>
          <a:xfrm>
            <a:off x="1194873" y="332656"/>
            <a:ext cx="7227300" cy="707886"/>
          </a:xfrm>
          <a:prstGeom prst="rect">
            <a:avLst/>
          </a:prstGeom>
          <a:noFill/>
        </p:spPr>
        <p:txBody>
          <a:bodyPr wrap="none" lIns="91440" tIns="45720" rIns="91440" bIns="45720">
            <a:spAutoFit/>
          </a:bodyPr>
          <a:lstStyle/>
          <a:p>
            <a:pPr algn="ctr"/>
            <a:r>
              <a:rPr lang="en-US" sz="40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rebuchet MS" panose="020B0603020202020204" pitchFamily="34" charset="0"/>
              </a:rPr>
              <a:t>Year 3 – Programme of Study:  </a:t>
            </a:r>
            <a:endParaRPr lang="en-US" sz="4000"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rebuchet MS" panose="020B0603020202020204" pitchFamily="34" charset="0"/>
            </a:endParaRPr>
          </a:p>
        </p:txBody>
      </p:sp>
    </p:spTree>
    <p:extLst>
      <p:ext uri="{BB962C8B-B14F-4D97-AF65-F5344CB8AC3E}">
        <p14:creationId xmlns:p14="http://schemas.microsoft.com/office/powerpoint/2010/main" val="23349052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258" y="1196752"/>
            <a:ext cx="8735742" cy="5170646"/>
          </a:xfrm>
          <a:prstGeom prst="rect">
            <a:avLst/>
          </a:prstGeom>
        </p:spPr>
        <p:txBody>
          <a:bodyPr wrap="square">
            <a:spAutoFit/>
          </a:bodyPr>
          <a:lstStyle/>
          <a:p>
            <a:pPr marL="457200" indent="-457200">
              <a:buClr>
                <a:srgbClr val="FF0000"/>
              </a:buClr>
              <a:buSzPct val="120000"/>
              <a:buFont typeface="Arial" pitchFamily="34" charset="0"/>
              <a:buChar char="•"/>
            </a:pPr>
            <a:r>
              <a:rPr lang="en-GB" sz="3000" b="1" dirty="0" smtClean="0">
                <a:latin typeface="Trebuchet MS" panose="020B0603020202020204" pitchFamily="34" charset="0"/>
              </a:rPr>
              <a:t>Number, Place Value, Rounding</a:t>
            </a:r>
          </a:p>
          <a:p>
            <a:pPr marL="457200" indent="-457200">
              <a:buClr>
                <a:srgbClr val="FF0000"/>
              </a:buClr>
              <a:buSzPct val="120000"/>
              <a:buFont typeface="Arial" pitchFamily="34" charset="0"/>
              <a:buChar char="•"/>
            </a:pPr>
            <a:r>
              <a:rPr lang="en-GB" sz="3000" b="1" dirty="0" smtClean="0">
                <a:latin typeface="Trebuchet MS" panose="020B0603020202020204" pitchFamily="34" charset="0"/>
              </a:rPr>
              <a:t>Addition and Subtraction (</a:t>
            </a:r>
            <a:r>
              <a:rPr lang="en-GB" sz="3000" dirty="0" smtClean="0">
                <a:latin typeface="Trebuchet MS" panose="020B0603020202020204" pitchFamily="34" charset="0"/>
              </a:rPr>
              <a:t>column method and regrouping using numbers up to 4 digits</a:t>
            </a:r>
            <a:r>
              <a:rPr lang="en-GB" sz="3000" b="1" dirty="0" smtClean="0">
                <a:latin typeface="Trebuchet MS" panose="020B0603020202020204" pitchFamily="34" charset="0"/>
              </a:rPr>
              <a:t>)</a:t>
            </a:r>
          </a:p>
          <a:p>
            <a:pPr marL="457200" indent="-457200">
              <a:buClr>
                <a:srgbClr val="FF0000"/>
              </a:buClr>
              <a:buSzPct val="120000"/>
              <a:buFont typeface="Arial" pitchFamily="34" charset="0"/>
              <a:buChar char="•"/>
            </a:pPr>
            <a:r>
              <a:rPr lang="en-GB" sz="3000" b="1" dirty="0" smtClean="0">
                <a:latin typeface="Trebuchet MS" panose="020B0603020202020204" pitchFamily="34" charset="0"/>
              </a:rPr>
              <a:t>Multiplication (</a:t>
            </a:r>
            <a:r>
              <a:rPr lang="en-GB" sz="3000" dirty="0" smtClean="0">
                <a:latin typeface="Trebuchet MS" panose="020B0603020202020204" pitchFamily="34" charset="0"/>
              </a:rPr>
              <a:t>column multiplication using 2 and 3 digits multiplied by 1 digit</a:t>
            </a:r>
            <a:r>
              <a:rPr lang="en-GB" sz="3000" b="1" dirty="0" smtClean="0">
                <a:latin typeface="Trebuchet MS" panose="020B0603020202020204" pitchFamily="34" charset="0"/>
              </a:rPr>
              <a:t>) and Division (</a:t>
            </a:r>
            <a:r>
              <a:rPr lang="en-GB" sz="3000" dirty="0" smtClean="0">
                <a:latin typeface="Trebuchet MS" panose="020B0603020202020204" pitchFamily="34" charset="0"/>
              </a:rPr>
              <a:t>within arrays; with a remainder; short division up to 3 digits by 1 digit number</a:t>
            </a:r>
            <a:r>
              <a:rPr lang="en-GB" sz="3000" b="1" dirty="0" smtClean="0">
                <a:latin typeface="Trebuchet MS" panose="020B0603020202020204" pitchFamily="34" charset="0"/>
              </a:rPr>
              <a:t>)</a:t>
            </a:r>
          </a:p>
          <a:p>
            <a:pPr marL="457200" indent="-457200">
              <a:buClr>
                <a:srgbClr val="FF0000"/>
              </a:buClr>
              <a:buSzPct val="120000"/>
              <a:buFont typeface="Arial" pitchFamily="34" charset="0"/>
              <a:buChar char="•"/>
            </a:pPr>
            <a:r>
              <a:rPr lang="en-GB" sz="3000" b="1" dirty="0" smtClean="0">
                <a:latin typeface="Trebuchet MS" panose="020B0603020202020204" pitchFamily="34" charset="0"/>
              </a:rPr>
              <a:t>Fractions and Decimals</a:t>
            </a:r>
          </a:p>
          <a:p>
            <a:pPr marL="457200" indent="-457200">
              <a:buClr>
                <a:srgbClr val="FF0000"/>
              </a:buClr>
              <a:buSzPct val="120000"/>
              <a:buFont typeface="Arial" pitchFamily="34" charset="0"/>
              <a:buChar char="•"/>
            </a:pPr>
            <a:r>
              <a:rPr lang="en-GB" sz="3000" b="1" dirty="0" smtClean="0">
                <a:latin typeface="Trebuchet MS" panose="020B0603020202020204" pitchFamily="34" charset="0"/>
              </a:rPr>
              <a:t>Measure</a:t>
            </a:r>
          </a:p>
          <a:p>
            <a:pPr marL="457200" indent="-457200">
              <a:buClr>
                <a:srgbClr val="FF0000"/>
              </a:buClr>
              <a:buSzPct val="120000"/>
              <a:buFont typeface="Arial" pitchFamily="34" charset="0"/>
              <a:buChar char="•"/>
            </a:pPr>
            <a:r>
              <a:rPr lang="en-GB" sz="3000" b="1" dirty="0" smtClean="0">
                <a:latin typeface="Trebuchet MS" panose="020B0603020202020204" pitchFamily="34" charset="0"/>
              </a:rPr>
              <a:t>Geometry </a:t>
            </a:r>
          </a:p>
          <a:p>
            <a:pPr marL="457200" indent="-457200">
              <a:buClr>
                <a:srgbClr val="FF0000"/>
              </a:buClr>
              <a:buSzPct val="120000"/>
              <a:buFont typeface="Arial" pitchFamily="34" charset="0"/>
              <a:buChar char="•"/>
            </a:pPr>
            <a:r>
              <a:rPr lang="en-GB" sz="3000" b="1" dirty="0" smtClean="0">
                <a:latin typeface="Trebuchet MS" panose="020B0603020202020204" pitchFamily="34" charset="0"/>
              </a:rPr>
              <a:t>Statistics</a:t>
            </a:r>
          </a:p>
        </p:txBody>
      </p:sp>
      <p:sp>
        <p:nvSpPr>
          <p:cNvPr id="3" name="Rectangle 2"/>
          <p:cNvSpPr/>
          <p:nvPr/>
        </p:nvSpPr>
        <p:spPr>
          <a:xfrm>
            <a:off x="1194873" y="188640"/>
            <a:ext cx="7227300" cy="707886"/>
          </a:xfrm>
          <a:prstGeom prst="rect">
            <a:avLst/>
          </a:prstGeom>
          <a:noFill/>
        </p:spPr>
        <p:txBody>
          <a:bodyPr wrap="none" lIns="91440" tIns="45720" rIns="91440" bIns="45720">
            <a:spAutoFit/>
          </a:bodyPr>
          <a:lstStyle/>
          <a:p>
            <a:pPr algn="ctr"/>
            <a:r>
              <a:rPr lang="en-US" sz="40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rebuchet MS" panose="020B0603020202020204" pitchFamily="34" charset="0"/>
              </a:rPr>
              <a:t>Year 4 – Programme of Study:  </a:t>
            </a:r>
            <a:endParaRPr lang="en-US" sz="4000"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rebuchet MS" panose="020B0603020202020204" pitchFamily="34" charset="0"/>
            </a:endParaRPr>
          </a:p>
        </p:txBody>
      </p:sp>
    </p:spTree>
    <p:extLst>
      <p:ext uri="{BB962C8B-B14F-4D97-AF65-F5344CB8AC3E}">
        <p14:creationId xmlns:p14="http://schemas.microsoft.com/office/powerpoint/2010/main" val="2654915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11228" y="332656"/>
            <a:ext cx="7092646" cy="707886"/>
          </a:xfrm>
          <a:prstGeom prst="rect">
            <a:avLst/>
          </a:prstGeom>
          <a:noFill/>
        </p:spPr>
        <p:txBody>
          <a:bodyPr wrap="none" lIns="91440" tIns="45720" rIns="91440" bIns="45720">
            <a:spAutoFit/>
          </a:bodyPr>
          <a:lstStyle/>
          <a:p>
            <a:pPr algn="ctr"/>
            <a:r>
              <a:rPr lang="en-US" sz="4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ebuchet MS" panose="020B0603020202020204" pitchFamily="34" charset="0"/>
              </a:rPr>
              <a:t>Year 5 Programme </a:t>
            </a:r>
            <a:r>
              <a:rPr lang="en-US" sz="4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ebuchet MS" panose="020B0603020202020204" pitchFamily="34" charset="0"/>
              </a:rPr>
              <a:t>of Study:  </a:t>
            </a:r>
          </a:p>
        </p:txBody>
      </p:sp>
      <p:sp>
        <p:nvSpPr>
          <p:cNvPr id="2" name="Rectangle 1"/>
          <p:cNvSpPr/>
          <p:nvPr/>
        </p:nvSpPr>
        <p:spPr>
          <a:xfrm>
            <a:off x="251520" y="1040542"/>
            <a:ext cx="8496944" cy="5632311"/>
          </a:xfrm>
          <a:prstGeom prst="rect">
            <a:avLst/>
          </a:prstGeom>
        </p:spPr>
        <p:txBody>
          <a:bodyPr wrap="square">
            <a:spAutoFit/>
          </a:bodyPr>
          <a:lstStyle/>
          <a:p>
            <a:pPr marL="457200" indent="-457200">
              <a:buClr>
                <a:srgbClr val="FF0000"/>
              </a:buClr>
              <a:buSzPct val="120000"/>
              <a:buFont typeface="Arial" pitchFamily="34" charset="0"/>
              <a:buChar char="•"/>
            </a:pPr>
            <a:r>
              <a:rPr lang="en-GB" sz="3000" b="1" dirty="0">
                <a:latin typeface="Trebuchet MS" panose="020B0603020202020204" pitchFamily="34" charset="0"/>
              </a:rPr>
              <a:t>Number, Place Value, Rounding</a:t>
            </a:r>
          </a:p>
          <a:p>
            <a:pPr marL="457200" indent="-457200">
              <a:buClr>
                <a:srgbClr val="FF0000"/>
              </a:buClr>
              <a:buSzPct val="120000"/>
              <a:buFont typeface="Arial" pitchFamily="34" charset="0"/>
              <a:buChar char="•"/>
            </a:pPr>
            <a:r>
              <a:rPr lang="en-GB" sz="3000" b="1" dirty="0" smtClean="0">
                <a:latin typeface="Trebuchet MS" panose="020B0603020202020204" pitchFamily="34" charset="0"/>
              </a:rPr>
              <a:t>Addition </a:t>
            </a:r>
            <a:r>
              <a:rPr lang="en-GB" sz="3000" b="1" dirty="0">
                <a:latin typeface="Trebuchet MS" panose="020B0603020202020204" pitchFamily="34" charset="0"/>
              </a:rPr>
              <a:t>and Subtraction </a:t>
            </a:r>
            <a:r>
              <a:rPr lang="en-GB" sz="3000" b="1" dirty="0" smtClean="0">
                <a:latin typeface="Trebuchet MS" panose="020B0603020202020204" pitchFamily="34" charset="0"/>
              </a:rPr>
              <a:t>(</a:t>
            </a:r>
            <a:r>
              <a:rPr lang="en-GB" sz="3000" dirty="0" smtClean="0">
                <a:latin typeface="Trebuchet MS" panose="020B0603020202020204" pitchFamily="34" charset="0"/>
              </a:rPr>
              <a:t>column method; regrouping; with more than 4 digits; decimal numbers</a:t>
            </a:r>
            <a:r>
              <a:rPr lang="en-GB" sz="3000" b="1" dirty="0" smtClean="0">
                <a:latin typeface="Trebuchet MS" panose="020B0603020202020204" pitchFamily="34" charset="0"/>
              </a:rPr>
              <a:t>) </a:t>
            </a:r>
          </a:p>
          <a:p>
            <a:pPr marL="457200" indent="-457200">
              <a:buClr>
                <a:srgbClr val="FF0000"/>
              </a:buClr>
              <a:buSzPct val="120000"/>
              <a:buFont typeface="Arial" pitchFamily="34" charset="0"/>
              <a:buChar char="•"/>
            </a:pPr>
            <a:r>
              <a:rPr lang="en-GB" sz="3000" b="1" dirty="0" smtClean="0">
                <a:latin typeface="Trebuchet MS" panose="020B0603020202020204" pitchFamily="34" charset="0"/>
              </a:rPr>
              <a:t>Multiplication (</a:t>
            </a:r>
            <a:r>
              <a:rPr lang="en-GB" sz="3000" dirty="0" smtClean="0">
                <a:latin typeface="Trebuchet MS" panose="020B0603020202020204" pitchFamily="34" charset="0"/>
              </a:rPr>
              <a:t>column method up to 4 digits by 1 or 2 digits) and </a:t>
            </a:r>
            <a:r>
              <a:rPr lang="en-GB" sz="3000" b="1" dirty="0" smtClean="0">
                <a:latin typeface="Trebuchet MS" panose="020B0603020202020204" pitchFamily="34" charset="0"/>
              </a:rPr>
              <a:t>Division (</a:t>
            </a:r>
            <a:r>
              <a:rPr lang="en-GB" sz="3000" dirty="0" smtClean="0">
                <a:latin typeface="Trebuchet MS" panose="020B0603020202020204" pitchFamily="34" charset="0"/>
              </a:rPr>
              <a:t>short division up to 4 digits by 1 digit number; interpret remainders appropriately for the context</a:t>
            </a:r>
            <a:r>
              <a:rPr lang="en-GB" sz="3000" b="1" dirty="0" smtClean="0">
                <a:latin typeface="Trebuchet MS" panose="020B0603020202020204" pitchFamily="34" charset="0"/>
              </a:rPr>
              <a:t>)</a:t>
            </a:r>
            <a:endParaRPr lang="en-GB" sz="3000" b="1" dirty="0">
              <a:latin typeface="Trebuchet MS" panose="020B0603020202020204" pitchFamily="34" charset="0"/>
            </a:endParaRPr>
          </a:p>
          <a:p>
            <a:pPr marL="457200" indent="-457200">
              <a:buClr>
                <a:srgbClr val="FF0000"/>
              </a:buClr>
              <a:buSzPct val="120000"/>
              <a:buFont typeface="Arial" pitchFamily="34" charset="0"/>
              <a:buChar char="•"/>
            </a:pPr>
            <a:r>
              <a:rPr lang="en-GB" sz="3000" b="1" dirty="0" smtClean="0">
                <a:latin typeface="Trebuchet MS" panose="020B0603020202020204" pitchFamily="34" charset="0"/>
              </a:rPr>
              <a:t>Fractions, Decimals and Percentages</a:t>
            </a:r>
            <a:endParaRPr lang="en-GB" sz="3000" b="1" dirty="0">
              <a:latin typeface="Trebuchet MS" panose="020B0603020202020204" pitchFamily="34" charset="0"/>
            </a:endParaRPr>
          </a:p>
          <a:p>
            <a:pPr marL="457200" indent="-457200">
              <a:buClr>
                <a:srgbClr val="FF0000"/>
              </a:buClr>
              <a:buSzPct val="120000"/>
              <a:buFont typeface="Arial" pitchFamily="34" charset="0"/>
              <a:buChar char="•"/>
            </a:pPr>
            <a:r>
              <a:rPr lang="en-GB" sz="3000" b="1" dirty="0">
                <a:latin typeface="Trebuchet MS" panose="020B0603020202020204" pitchFamily="34" charset="0"/>
              </a:rPr>
              <a:t>Measure</a:t>
            </a:r>
          </a:p>
          <a:p>
            <a:pPr marL="457200" indent="-457200">
              <a:buClr>
                <a:srgbClr val="FF0000"/>
              </a:buClr>
              <a:buSzPct val="120000"/>
              <a:buFont typeface="Arial" pitchFamily="34" charset="0"/>
              <a:buChar char="•"/>
            </a:pPr>
            <a:r>
              <a:rPr lang="en-GB" sz="3000" b="1" dirty="0">
                <a:latin typeface="Trebuchet MS" panose="020B0603020202020204" pitchFamily="34" charset="0"/>
              </a:rPr>
              <a:t>Geometry </a:t>
            </a:r>
          </a:p>
          <a:p>
            <a:pPr marL="457200" indent="-457200">
              <a:buClr>
                <a:srgbClr val="FF0000"/>
              </a:buClr>
              <a:buSzPct val="120000"/>
              <a:buFont typeface="Arial" pitchFamily="34" charset="0"/>
              <a:buChar char="•"/>
            </a:pPr>
            <a:r>
              <a:rPr lang="en-GB" sz="3000" b="1" dirty="0" smtClean="0">
                <a:latin typeface="Trebuchet MS" panose="020B0603020202020204" pitchFamily="34" charset="0"/>
              </a:rPr>
              <a:t>Statistics</a:t>
            </a:r>
          </a:p>
        </p:txBody>
      </p:sp>
    </p:spTree>
    <p:extLst>
      <p:ext uri="{BB962C8B-B14F-4D97-AF65-F5344CB8AC3E}">
        <p14:creationId xmlns:p14="http://schemas.microsoft.com/office/powerpoint/2010/main" val="33719319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67673" y="83263"/>
            <a:ext cx="6884257" cy="707886"/>
          </a:xfrm>
          <a:prstGeom prst="rect">
            <a:avLst/>
          </a:prstGeom>
          <a:noFill/>
        </p:spPr>
        <p:txBody>
          <a:bodyPr wrap="none" lIns="91440" tIns="45720" rIns="91440" bIns="45720">
            <a:spAutoFit/>
          </a:bodyPr>
          <a:lstStyle/>
          <a:p>
            <a:pPr algn="ctr"/>
            <a:r>
              <a:rPr lang="en-US" sz="4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ebuchet MS" panose="020B0603020202020204" pitchFamily="34" charset="0"/>
              </a:rPr>
              <a:t>Year 6 Programme </a:t>
            </a:r>
            <a:r>
              <a:rPr lang="en-US" sz="4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ebuchet MS" panose="020B0603020202020204" pitchFamily="34" charset="0"/>
              </a:rPr>
              <a:t>of Study:  </a:t>
            </a:r>
          </a:p>
        </p:txBody>
      </p:sp>
      <p:sp>
        <p:nvSpPr>
          <p:cNvPr id="2" name="Rectangle 1"/>
          <p:cNvSpPr/>
          <p:nvPr/>
        </p:nvSpPr>
        <p:spPr>
          <a:xfrm>
            <a:off x="252307" y="620688"/>
            <a:ext cx="8640960" cy="6093976"/>
          </a:xfrm>
          <a:prstGeom prst="rect">
            <a:avLst/>
          </a:prstGeom>
        </p:spPr>
        <p:txBody>
          <a:bodyPr wrap="square">
            <a:spAutoFit/>
          </a:bodyPr>
          <a:lstStyle/>
          <a:p>
            <a:pPr marL="457200" indent="-457200">
              <a:buClr>
                <a:srgbClr val="FF0000"/>
              </a:buClr>
              <a:buSzPct val="120000"/>
              <a:buFont typeface="Arial" pitchFamily="34" charset="0"/>
              <a:buChar char="•"/>
            </a:pPr>
            <a:r>
              <a:rPr lang="en-GB" sz="2600" b="1" dirty="0">
                <a:latin typeface="Trebuchet MS" panose="020B0603020202020204" pitchFamily="34" charset="0"/>
              </a:rPr>
              <a:t>Number, Place Value, Rounding</a:t>
            </a:r>
          </a:p>
          <a:p>
            <a:pPr marL="457200" indent="-457200">
              <a:buClr>
                <a:srgbClr val="FF0000"/>
              </a:buClr>
              <a:buSzPct val="120000"/>
              <a:buFont typeface="Arial" pitchFamily="34" charset="0"/>
              <a:buChar char="•"/>
            </a:pPr>
            <a:r>
              <a:rPr lang="en-GB" sz="2600" b="1" dirty="0" smtClean="0">
                <a:latin typeface="Trebuchet MS" panose="020B0603020202020204" pitchFamily="34" charset="0"/>
              </a:rPr>
              <a:t>Addition </a:t>
            </a:r>
            <a:r>
              <a:rPr lang="en-GB" sz="2600" b="1" dirty="0">
                <a:latin typeface="Trebuchet MS" panose="020B0603020202020204" pitchFamily="34" charset="0"/>
              </a:rPr>
              <a:t>and Subtraction </a:t>
            </a:r>
            <a:r>
              <a:rPr lang="en-GB" sz="2600" b="1" dirty="0" smtClean="0">
                <a:latin typeface="Trebuchet MS" panose="020B0603020202020204" pitchFamily="34" charset="0"/>
              </a:rPr>
              <a:t>(</a:t>
            </a:r>
            <a:r>
              <a:rPr lang="en-GB" sz="2600" dirty="0" smtClean="0">
                <a:latin typeface="Trebuchet MS" panose="020B0603020202020204" pitchFamily="34" charset="0"/>
              </a:rPr>
              <a:t>column method; regrouping; decimals – with different amounts of decimal places</a:t>
            </a:r>
            <a:r>
              <a:rPr lang="en-GB" sz="2600" b="1" dirty="0" smtClean="0">
                <a:latin typeface="Trebuchet MS" panose="020B0603020202020204" pitchFamily="34" charset="0"/>
              </a:rPr>
              <a:t>) </a:t>
            </a:r>
          </a:p>
          <a:p>
            <a:pPr marL="457200" indent="-457200">
              <a:buClr>
                <a:srgbClr val="FF0000"/>
              </a:buClr>
              <a:buSzPct val="120000"/>
              <a:buFont typeface="Arial" pitchFamily="34" charset="0"/>
              <a:buChar char="•"/>
            </a:pPr>
            <a:r>
              <a:rPr lang="en-GB" sz="2600" b="1" dirty="0" smtClean="0">
                <a:latin typeface="Trebuchet MS" panose="020B0603020202020204" pitchFamily="34" charset="0"/>
              </a:rPr>
              <a:t>Multiplication (</a:t>
            </a:r>
            <a:r>
              <a:rPr lang="en-GB" sz="2600" dirty="0" smtClean="0">
                <a:latin typeface="Trebuchet MS" panose="020B0603020202020204" pitchFamily="34" charset="0"/>
              </a:rPr>
              <a:t>column method; multi digit  up to 4 digits by a 2 digit number; decimals) and </a:t>
            </a:r>
            <a:r>
              <a:rPr lang="en-GB" sz="2600" b="1" dirty="0" smtClean="0">
                <a:latin typeface="Trebuchet MS" panose="020B0603020202020204" pitchFamily="34" charset="0"/>
              </a:rPr>
              <a:t>Division (</a:t>
            </a:r>
            <a:r>
              <a:rPr lang="en-GB" sz="2600" dirty="0" smtClean="0">
                <a:latin typeface="Trebuchet MS" panose="020B0603020202020204" pitchFamily="34" charset="0"/>
              </a:rPr>
              <a:t>short division; long division  up to 4 digits by a 2 digit number; interpret remainders as a whole, fractions or rounding up/down</a:t>
            </a:r>
            <a:r>
              <a:rPr lang="en-GB" sz="2600" b="1" dirty="0" smtClean="0">
                <a:latin typeface="Trebuchet MS" panose="020B0603020202020204" pitchFamily="34" charset="0"/>
              </a:rPr>
              <a:t>)</a:t>
            </a:r>
            <a:endParaRPr lang="en-GB" sz="2600" b="1" dirty="0">
              <a:latin typeface="Trebuchet MS" panose="020B0603020202020204" pitchFamily="34" charset="0"/>
            </a:endParaRPr>
          </a:p>
          <a:p>
            <a:pPr marL="457200" indent="-457200">
              <a:buClr>
                <a:srgbClr val="FF0000"/>
              </a:buClr>
              <a:buSzPct val="120000"/>
              <a:buFont typeface="Arial" pitchFamily="34" charset="0"/>
              <a:buChar char="•"/>
            </a:pPr>
            <a:r>
              <a:rPr lang="en-GB" sz="2600" b="1" dirty="0" smtClean="0">
                <a:latin typeface="Trebuchet MS" panose="020B0603020202020204" pitchFamily="34" charset="0"/>
              </a:rPr>
              <a:t>Fractions, Decimals and Percentages</a:t>
            </a:r>
            <a:endParaRPr lang="en-GB" sz="2600" b="1" dirty="0">
              <a:latin typeface="Trebuchet MS" panose="020B0603020202020204" pitchFamily="34" charset="0"/>
            </a:endParaRPr>
          </a:p>
          <a:p>
            <a:pPr marL="457200" indent="-457200">
              <a:buClr>
                <a:srgbClr val="FF0000"/>
              </a:buClr>
              <a:buSzPct val="120000"/>
              <a:buFont typeface="Arial" pitchFamily="34" charset="0"/>
              <a:buChar char="•"/>
            </a:pPr>
            <a:r>
              <a:rPr lang="en-GB" sz="2600" b="1" dirty="0">
                <a:latin typeface="Trebuchet MS" panose="020B0603020202020204" pitchFamily="34" charset="0"/>
              </a:rPr>
              <a:t>Measure</a:t>
            </a:r>
          </a:p>
          <a:p>
            <a:pPr marL="457200" indent="-457200">
              <a:buClr>
                <a:srgbClr val="FF0000"/>
              </a:buClr>
              <a:buSzPct val="120000"/>
              <a:buFont typeface="Arial" pitchFamily="34" charset="0"/>
              <a:buChar char="•"/>
            </a:pPr>
            <a:r>
              <a:rPr lang="en-GB" sz="2600" b="1" dirty="0">
                <a:latin typeface="Trebuchet MS" panose="020B0603020202020204" pitchFamily="34" charset="0"/>
              </a:rPr>
              <a:t>Geometry </a:t>
            </a:r>
          </a:p>
          <a:p>
            <a:pPr marL="457200" indent="-457200">
              <a:buClr>
                <a:srgbClr val="FF0000"/>
              </a:buClr>
              <a:buSzPct val="120000"/>
              <a:buFont typeface="Arial" pitchFamily="34" charset="0"/>
              <a:buChar char="•"/>
            </a:pPr>
            <a:r>
              <a:rPr lang="en-GB" sz="2600" b="1" dirty="0" smtClean="0">
                <a:latin typeface="Trebuchet MS" panose="020B0603020202020204" pitchFamily="34" charset="0"/>
              </a:rPr>
              <a:t>Statistics</a:t>
            </a:r>
          </a:p>
          <a:p>
            <a:pPr marL="457200" indent="-457200">
              <a:buClr>
                <a:srgbClr val="FF0000"/>
              </a:buClr>
              <a:buSzPct val="120000"/>
              <a:buFont typeface="Arial" pitchFamily="34" charset="0"/>
              <a:buChar char="•"/>
            </a:pPr>
            <a:r>
              <a:rPr lang="en-GB" sz="2600" b="1" dirty="0" smtClean="0">
                <a:latin typeface="Trebuchet MS" panose="020B0603020202020204" pitchFamily="34" charset="0"/>
              </a:rPr>
              <a:t>Ratio and Proportion</a:t>
            </a:r>
          </a:p>
          <a:p>
            <a:pPr marL="457200" indent="-457200">
              <a:buClr>
                <a:srgbClr val="FF0000"/>
              </a:buClr>
              <a:buSzPct val="120000"/>
              <a:buFont typeface="Arial" pitchFamily="34" charset="0"/>
              <a:buChar char="•"/>
            </a:pPr>
            <a:r>
              <a:rPr lang="en-GB" sz="2600" b="1" dirty="0" smtClean="0">
                <a:latin typeface="Trebuchet MS" panose="020B0603020202020204" pitchFamily="34" charset="0"/>
              </a:rPr>
              <a:t>Algebra</a:t>
            </a:r>
          </a:p>
        </p:txBody>
      </p:sp>
    </p:spTree>
    <p:extLst>
      <p:ext uri="{BB962C8B-B14F-4D97-AF65-F5344CB8AC3E}">
        <p14:creationId xmlns:p14="http://schemas.microsoft.com/office/powerpoint/2010/main" val="37907791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1639</TotalTime>
  <Words>1582</Words>
  <Application>Microsoft Office PowerPoint</Application>
  <PresentationFormat>On-screen Show (4:3)</PresentationFormat>
  <Paragraphs>222</Paragraphs>
  <Slides>48</Slides>
  <Notes>34</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Solstice</vt:lpstr>
      <vt:lpstr>Mathematics Workshop for  Key Stage2 Parents/Carers</vt:lpstr>
      <vt:lpstr>1)  The expectations of the National Curriculum  2)  Programme of Study per year group 3)  Concrete – Pictorial – Abstract representations 4)  Calculation Policy  5)  Bar Modelling  6)  Number Laws 7)  Practical maths 8) Ideas of how you can help your child 9)  Please complete the evaluation sheet 10) Maths out of Class booklet – please take one!</vt:lpstr>
      <vt:lpstr>National Curriculum Aims:</vt:lpstr>
      <vt:lpstr>National Curriculum Aims:</vt:lpstr>
      <vt:lpstr>In other words…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Calculation Policy:  addition</vt:lpstr>
      <vt:lpstr>Calculation Policy:  addition</vt:lpstr>
      <vt:lpstr>Calculation Policy:  addition</vt:lpstr>
      <vt:lpstr>Calculation Policy:  subtraction </vt:lpstr>
      <vt:lpstr>Calculation Policy:  subtraction </vt:lpstr>
      <vt:lpstr>Calculation Policy:  subtraction </vt:lpstr>
      <vt:lpstr>Calculation Policy:  subtraction </vt:lpstr>
      <vt:lpstr>Calculation Policy: multiplication  </vt:lpstr>
      <vt:lpstr>Calculation Policy: multiplication   </vt:lpstr>
      <vt:lpstr>Calculation Policy: multiplication   </vt:lpstr>
      <vt:lpstr>Calculation Policy: multiplication   </vt:lpstr>
      <vt:lpstr>Calculation Policy: division   </vt:lpstr>
      <vt:lpstr>Calculation Policy: division   </vt:lpstr>
      <vt:lpstr>Calculation Policy: division   </vt:lpstr>
      <vt:lpstr>Calculation Policy: division   </vt:lpstr>
      <vt:lpstr>PowerPoint Presentation</vt:lpstr>
      <vt:lpstr> Times Table Test </vt:lpstr>
      <vt:lpstr>Fast Learning </vt:lpstr>
      <vt:lpstr>Bar model – pictorial representation of a problem</vt:lpstr>
      <vt:lpstr>Number Laws</vt:lpstr>
      <vt:lpstr>Number Laws</vt:lpstr>
      <vt:lpstr>Number Laws</vt:lpstr>
      <vt:lpstr>PowerPoint Presentation</vt:lpstr>
      <vt:lpstr>PowerPoint Presentation</vt:lpstr>
      <vt:lpstr>PowerPoint Presentation</vt:lpstr>
      <vt:lpstr>PowerPoint Presentation</vt:lpstr>
      <vt:lpstr>Language of Reasoning</vt:lpstr>
      <vt:lpstr>PowerPoint Presentation</vt:lpstr>
      <vt:lpstr>PowerPoint Presentation</vt:lpstr>
      <vt:lpstr>Maths at home and out and about</vt:lpstr>
      <vt:lpstr>PowerPoint Presentation</vt:lpstr>
      <vt:lpstr>A few quick suggestions</vt:lpstr>
      <vt:lpstr>Helpful websites for mathematical concepts and vocabulary:</vt:lpstr>
      <vt:lpstr>Any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Mathematics Workshop</dc:title>
  <dc:creator>Nicoleta Balan</dc:creator>
  <cp:lastModifiedBy>Nicoleta Balan</cp:lastModifiedBy>
  <cp:revision>144</cp:revision>
  <cp:lastPrinted>2018-03-22T16:31:07Z</cp:lastPrinted>
  <dcterms:created xsi:type="dcterms:W3CDTF">2018-01-26T15:12:19Z</dcterms:created>
  <dcterms:modified xsi:type="dcterms:W3CDTF">2018-03-23T12:59:04Z</dcterms:modified>
</cp:coreProperties>
</file>