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70" r:id="rId4"/>
    <p:sldId id="273" r:id="rId5"/>
    <p:sldId id="259" r:id="rId6"/>
    <p:sldId id="260" r:id="rId7"/>
    <p:sldId id="262" r:id="rId8"/>
    <p:sldId id="266" r:id="rId9"/>
    <p:sldId id="269" r:id="rId10"/>
    <p:sldId id="263" r:id="rId11"/>
    <p:sldId id="267" r:id="rId12"/>
    <p:sldId id="271" r:id="rId13"/>
    <p:sldId id="274" r:id="rId14"/>
    <p:sldId id="272" r:id="rId15"/>
    <p:sldId id="265" r:id="rId16"/>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484" y="-38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D91A5CB9-0B91-4CC9-8E80-9894C9E78676}" type="datetimeFigureOut">
              <a:rPr lang="en-GB" smtClean="0"/>
              <a:t>07/07/2017</a:t>
            </a:fld>
            <a:endParaRPr lang="en-GB"/>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693C4BC2-4AF3-4CA9-8D22-647288549AE9}" type="slidenum">
              <a:rPr lang="en-GB" smtClean="0"/>
              <a:t>‹#›</a:t>
            </a:fld>
            <a:endParaRPr lang="en-GB"/>
          </a:p>
        </p:txBody>
      </p:sp>
    </p:spTree>
    <p:extLst>
      <p:ext uri="{BB962C8B-B14F-4D97-AF65-F5344CB8AC3E}">
        <p14:creationId xmlns:p14="http://schemas.microsoft.com/office/powerpoint/2010/main" val="24224740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2"/>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0" y="0"/>
              <a:ext cx="9144000" cy="6858000"/>
              <a:chOff x="0" y="0"/>
              <a:chExt cx="9144000" cy="6858000"/>
            </a:xfrm>
          </p:grpSpPr>
          <p:grpSp>
            <p:nvGrpSpPr>
              <p:cNvPr id="28" name="Group 4"/>
              <p:cNvGrpSpPr>
                <a:grpSpLocks/>
              </p:cNvGrpSpPr>
              <p:nvPr/>
            </p:nvGrpSpPr>
            <p:grpSpPr bwMode="auto">
              <a:xfrm>
                <a:off x="0" y="0"/>
                <a:ext cx="2514600" cy="6858000"/>
                <a:chOff x="0" y="0"/>
                <a:chExt cx="2514600" cy="6858000"/>
              </a:xfrm>
            </p:grpSpPr>
            <p:sp>
              <p:nvSpPr>
                <p:cNvPr id="40" name="Rectangle 114"/>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29" name="Group 5"/>
              <p:cNvGrpSpPr>
                <a:grpSpLocks/>
              </p:cNvGrpSpPr>
              <p:nvPr/>
            </p:nvGrpSpPr>
            <p:grpSpPr bwMode="auto">
              <a:xfrm>
                <a:off x="422910" y="0"/>
                <a:ext cx="2514600" cy="6858000"/>
                <a:chOff x="0" y="0"/>
                <a:chExt cx="2514600" cy="6858000"/>
              </a:xfrm>
            </p:grpSpPr>
            <p:sp>
              <p:nvSpPr>
                <p:cNvPr id="37" name="Rectangle 84"/>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85"/>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113"/>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9"/>
              <p:cNvGrpSpPr>
                <a:grpSpLocks/>
              </p:cNvGrpSpPr>
              <p:nvPr/>
            </p:nvGrpSpPr>
            <p:grpSpPr bwMode="auto">
              <a:xfrm rot="10800000">
                <a:off x="6629400" y="0"/>
                <a:ext cx="2514600" cy="6858000"/>
                <a:chOff x="0" y="0"/>
                <a:chExt cx="2514600" cy="6858000"/>
              </a:xfrm>
            </p:grpSpPr>
            <p:sp>
              <p:nvSpPr>
                <p:cNvPr id="34"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0"/>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Freeform 44"/>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50"/>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51"/>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Hexagon 52"/>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Hexagon 53"/>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4"/>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5"/>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6"/>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Freeform 57"/>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Hexagon 58"/>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0"/>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1"/>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2"/>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3"/>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4"/>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5"/>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6"/>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Freeform 67"/>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8"/>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3"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ectangle 46"/>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49"/>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88"/>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smtClean="0"/>
            </a:lvl1pPr>
          </a:lstStyle>
          <a:p>
            <a:pPr>
              <a:defRPr/>
            </a:pPr>
            <a:fld id="{234C66C8-4F56-4DE1-844F-7F7D2A8B4B01}" type="datetimeFigureOut">
              <a:rPr lang="en-GB"/>
              <a:pPr>
                <a:defRPr/>
              </a:pPr>
              <a:t>07/07/2017</a:t>
            </a:fld>
            <a:endParaRPr lang="en-GB"/>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GB"/>
          </a:p>
        </p:txBody>
      </p:sp>
      <p:sp>
        <p:nvSpPr>
          <p:cNvPr id="49" name="Slide Number Placeholder 5"/>
          <p:cNvSpPr>
            <a:spLocks noGrp="1"/>
          </p:cNvSpPr>
          <p:nvPr>
            <p:ph type="sldNum" sz="quarter" idx="12"/>
          </p:nvPr>
        </p:nvSpPr>
        <p:spPr>
          <a:xfrm>
            <a:off x="4649788" y="5719763"/>
            <a:ext cx="642937" cy="365125"/>
          </a:xfrm>
        </p:spPr>
        <p:txBody>
          <a:bodyPr/>
          <a:lstStyle>
            <a:lvl1pPr>
              <a:defRPr smtClean="0">
                <a:solidFill>
                  <a:schemeClr val="accent1"/>
                </a:solidFill>
              </a:defRPr>
            </a:lvl1pPr>
          </a:lstStyle>
          <a:p>
            <a:pPr>
              <a:defRPr/>
            </a:pPr>
            <a:fld id="{653BB81D-757A-4F4E-92B4-8956B1CE41B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97F2A-A998-459D-9A99-C43AA4C53C42}" type="datetimeFigureOut">
              <a:rPr lang="en-GB"/>
              <a:pPr>
                <a:defRPr/>
              </a:pPr>
              <a:t>07/07/2017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095A4D1-74CE-4F9E-929E-029502D0FC1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D6CE9-05B5-4052-B5CB-8118293303A4}" type="datetimeFigureOut">
              <a:rPr lang="en-GB"/>
              <a:pPr>
                <a:defRPr/>
              </a:pPr>
              <a:t>07/07/2017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E62192-5898-470A-A425-305C517566D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F6876B-46DB-4518-90DF-8C547C692228}" type="datetimeFigureOut">
              <a:rPr lang="en-GB"/>
              <a:pPr>
                <a:defRPr/>
              </a:pPr>
              <a:t>07/07/2017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730CADD-9C00-4DA1-9848-6954EA9FFED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668418-95AB-47ED-A62A-7C4E3CBCD9FC}" type="datetimeFigureOut">
              <a:rPr lang="en-GB"/>
              <a:pPr>
                <a:defRPr/>
              </a:pPr>
              <a:t>07/07/2017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002D314-DEF7-43BD-83D3-7DA48259E18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B4B3919C-0E1F-4C74-A03B-B1F408B5215E}" type="datetimeFigureOut">
              <a:rPr lang="en-GB"/>
              <a:pPr>
                <a:defRPr/>
              </a:pPr>
              <a:t>07/07/2017</a:t>
            </a:fld>
            <a:endParaRPr lang="en-GB"/>
          </a:p>
        </p:txBody>
      </p:sp>
      <p:sp>
        <p:nvSpPr>
          <p:cNvPr id="6" name="Footer Placeholder 4"/>
          <p:cNvSpPr>
            <a:spLocks noGrp="1"/>
          </p:cNvSpPr>
          <p:nvPr>
            <p:ph type="ftr" sz="quarter" idx="16"/>
          </p:nvPr>
        </p:nvSpPr>
        <p:spPr/>
        <p:txBody>
          <a:bodyPr/>
          <a:lstStyle>
            <a:lvl1pPr>
              <a:defRPr/>
            </a:lvl1pPr>
          </a:lstStyle>
          <a:p>
            <a:pPr>
              <a:defRPr/>
            </a:pPr>
            <a:endParaRPr lang="en-GB"/>
          </a:p>
        </p:txBody>
      </p:sp>
      <p:sp>
        <p:nvSpPr>
          <p:cNvPr id="7" name="Slide Number Placeholder 5"/>
          <p:cNvSpPr>
            <a:spLocks noGrp="1"/>
          </p:cNvSpPr>
          <p:nvPr>
            <p:ph type="sldNum" sz="quarter" idx="17"/>
          </p:nvPr>
        </p:nvSpPr>
        <p:spPr/>
        <p:txBody>
          <a:bodyPr/>
          <a:lstStyle>
            <a:lvl1pPr>
              <a:defRPr/>
            </a:lvl1pPr>
          </a:lstStyle>
          <a:p>
            <a:pPr>
              <a:defRPr/>
            </a:pPr>
            <a:fld id="{E758F56A-33E0-4820-A707-6D07BA6277F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6B18E31-44CE-4966-BCED-B6F0F7803786}" type="datetimeFigureOut">
              <a:rPr lang="en-GB"/>
              <a:pPr>
                <a:defRPr/>
              </a:pPr>
              <a:t>07/07/2017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0F186CF9-1B4B-4159-9806-202AB786C03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B77D4D9-1DF6-485B-8EB5-99BFA5B3B40E}" type="datetimeFigureOut">
              <a:rPr lang="en-GB"/>
              <a:pPr>
                <a:defRPr/>
              </a:pPr>
              <a:t>07/07/2017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3CB2555-3BA2-4EEA-B145-1E60EFF5A8B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A9A30CF-2CE2-49CC-BA39-F10CF303A2FD}" type="datetimeFigureOut">
              <a:rPr lang="en-GB"/>
              <a:pPr>
                <a:defRPr/>
              </a:pPr>
              <a:t>07/07/2017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08B9288-BA8E-44B0-8150-B5C12152048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3"/>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0"/>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1"/>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2"/>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77"/>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78"/>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79"/>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4"/>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5"/>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6"/>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5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5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5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58"/>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59"/>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1"/>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2"/>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3"/>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4"/>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5"/>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6"/>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67"/>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68"/>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69"/>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0"/>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45"/>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56"/>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57"/>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60"/>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AF9BAC9B-33BF-4628-AE3C-7B2DD0AAE768}" type="datetimeFigureOut">
              <a:rPr lang="en-GB"/>
              <a:pPr>
                <a:defRPr/>
              </a:pPr>
              <a:t>07/07/2017</a:t>
            </a:fld>
            <a:endParaRPr lang="en-GB"/>
          </a:p>
        </p:txBody>
      </p:sp>
      <p:sp>
        <p:nvSpPr>
          <p:cNvPr id="49" name="Slide Number Placeholder 6"/>
          <p:cNvSpPr>
            <a:spLocks noGrp="1"/>
          </p:cNvSpPr>
          <p:nvPr>
            <p:ph type="sldNum" sz="quarter" idx="11"/>
          </p:nvPr>
        </p:nvSpPr>
        <p:spPr/>
        <p:txBody>
          <a:bodyPr/>
          <a:lstStyle>
            <a:lvl1pPr>
              <a:defRPr/>
            </a:lvl1pPr>
          </a:lstStyle>
          <a:p>
            <a:pPr>
              <a:defRPr/>
            </a:pPr>
            <a:fld id="{24EFE72B-FF2B-450A-A7B8-763A5B23909F}" type="slidenum">
              <a:rPr lang="en-GB"/>
              <a:pPr>
                <a:defRPr/>
              </a:pPr>
              <a:t>‹#›</a:t>
            </a:fld>
            <a:endParaRPr lang="en-GB"/>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43"/>
          <p:cNvGrpSpPr>
            <a:grpSpLocks/>
          </p:cNvGrpSpPr>
          <p:nvPr/>
        </p:nvGrpSpPr>
        <p:grpSpPr bwMode="auto">
          <a:xfrm>
            <a:off x="-382588" y="0"/>
            <a:ext cx="9932988" cy="6858000"/>
            <a:chOff x="-382404" y="0"/>
            <a:chExt cx="9932332" cy="6858000"/>
          </a:xfrm>
        </p:grpSpPr>
        <p:grpSp>
          <p:nvGrpSpPr>
            <p:cNvPr id="6" name="Group 44"/>
            <p:cNvGrpSpPr>
              <a:grpSpLocks/>
            </p:cNvGrpSpPr>
            <p:nvPr/>
          </p:nvGrpSpPr>
          <p:grpSpPr bwMode="auto">
            <a:xfrm>
              <a:off x="0" y="0"/>
              <a:ext cx="9144000" cy="6858000"/>
              <a:chOff x="0" y="0"/>
              <a:chExt cx="9144000" cy="6858000"/>
            </a:xfrm>
          </p:grpSpPr>
          <p:grpSp>
            <p:nvGrpSpPr>
              <p:cNvPr id="29" name="Group 4"/>
              <p:cNvGrpSpPr>
                <a:grpSpLocks/>
              </p:cNvGrpSpPr>
              <p:nvPr/>
            </p:nvGrpSpPr>
            <p:grpSpPr bwMode="auto">
              <a:xfrm>
                <a:off x="0" y="0"/>
                <a:ext cx="2514600" cy="6858000"/>
                <a:chOff x="0" y="0"/>
                <a:chExt cx="2514600" cy="6858000"/>
              </a:xfrm>
            </p:grpSpPr>
            <p:sp>
              <p:nvSpPr>
                <p:cNvPr id="41" name="Rectangle 86"/>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0" name="Group 5"/>
              <p:cNvGrpSpPr>
                <a:grpSpLocks/>
              </p:cNvGrpSpPr>
              <p:nvPr/>
            </p:nvGrpSpPr>
            <p:grpSpPr bwMode="auto">
              <a:xfrm>
                <a:off x="422910" y="0"/>
                <a:ext cx="2514600" cy="6858000"/>
                <a:chOff x="0" y="0"/>
                <a:chExt cx="2514600" cy="6858000"/>
              </a:xfrm>
            </p:grpSpPr>
            <p:sp>
              <p:nvSpPr>
                <p:cNvPr id="38" name="Rectangle 83"/>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84"/>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85"/>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1" name="Group 9"/>
              <p:cNvGrpSpPr>
                <a:grpSpLocks/>
              </p:cNvGrpSpPr>
              <p:nvPr/>
            </p:nvGrpSpPr>
            <p:grpSpPr bwMode="auto">
              <a:xfrm rot="10800000">
                <a:off x="6629400" y="0"/>
                <a:ext cx="2514600" cy="6858000"/>
                <a:chOff x="0" y="0"/>
                <a:chExt cx="2514600" cy="6858000"/>
              </a:xfrm>
            </p:grpSpPr>
            <p:sp>
              <p:nvSpPr>
                <p:cNvPr id="35" name="Rectangle 80"/>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ectangle 81"/>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ectangle 82"/>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 name="Rectangle 77"/>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Rectangle 78"/>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Rectangle 79"/>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4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8" name="Freeform 4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9" name="Freeform 4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 name="Freeform 4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1" name="Freeform 4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2" name="Hexagon 5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Hexagon 5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Hexagon 59"/>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Hexagon 60"/>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Hexagon 61"/>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Freeform 62"/>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Hexagon 63"/>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Hexagon 64"/>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Hexagon 65"/>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Hexagon 66"/>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Hexagon 67"/>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Hexagon 68"/>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Hexagon 69"/>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Hexagon 70"/>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Hexagon 71"/>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Freeform 72"/>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Freeform 73"/>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Rectangle 9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ectangle 10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101"/>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ectangle 10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69BF494E-CDC9-4539-B6C7-30810F348261}" type="datetimeFigureOut">
              <a:rPr lang="en-GB"/>
              <a:pPr>
                <a:defRPr/>
              </a:pPr>
              <a:t>07/07/2017</a:t>
            </a:fld>
            <a:endParaRPr lang="en-GB"/>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GB"/>
          </a:p>
        </p:txBody>
      </p:sp>
      <p:sp>
        <p:nvSpPr>
          <p:cNvPr id="50" name="Slide Number Placeholder 6"/>
          <p:cNvSpPr>
            <a:spLocks noGrp="1"/>
          </p:cNvSpPr>
          <p:nvPr>
            <p:ph type="sldNum" sz="quarter" idx="12"/>
          </p:nvPr>
        </p:nvSpPr>
        <p:spPr/>
        <p:txBody>
          <a:bodyPr/>
          <a:lstStyle>
            <a:lvl1pPr>
              <a:defRPr/>
            </a:lvl1pPr>
          </a:lstStyle>
          <a:p>
            <a:pPr>
              <a:defRPr/>
            </a:pPr>
            <a:fld id="{88E0D02F-703F-4752-9D08-A0245D9D2C6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FEFEFE"/>
                </a:solidFill>
                <a:latin typeface="+mn-lt"/>
                <a:cs typeface="+mn-cs"/>
              </a:defRPr>
            </a:lvl1pPr>
          </a:lstStyle>
          <a:p>
            <a:pPr>
              <a:defRPr/>
            </a:pPr>
            <a:fld id="{844DA312-8BF2-4C64-8C1D-5A789EA09866}" type="datetimeFigureOut">
              <a:rPr lang="en-GB"/>
              <a:pPr>
                <a:defRPr/>
              </a:pPr>
              <a:t>07/07/2017</a:t>
            </a:fld>
            <a:endParaRPr lang="en-GB"/>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fontAlgn="auto">
              <a:spcBef>
                <a:spcPts val="0"/>
              </a:spcBef>
              <a:spcAft>
                <a:spcPts val="0"/>
              </a:spcAft>
              <a:defRPr sz="1200">
                <a:solidFill>
                  <a:schemeClr val="accent1"/>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FEFEFE"/>
                </a:solidFill>
                <a:latin typeface="+mn-lt"/>
                <a:cs typeface="+mn-cs"/>
              </a:defRPr>
            </a:lvl1pPr>
          </a:lstStyle>
          <a:p>
            <a:pPr>
              <a:defRPr/>
            </a:pPr>
            <a:fld id="{7535ABBB-5435-44D0-BD63-3938B085C3F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l" rtl="0" fontAlgn="base">
        <a:spcBef>
          <a:spcPct val="0"/>
        </a:spcBef>
        <a:spcAft>
          <a:spcPct val="0"/>
        </a:spcAft>
        <a:defRPr sz="4000" kern="1200">
          <a:solidFill>
            <a:schemeClr val="accent1"/>
          </a:solidFill>
          <a:latin typeface="+mj-lt"/>
          <a:ea typeface="+mj-ea"/>
          <a:cs typeface="+mj-cs"/>
        </a:defRPr>
      </a:lvl1pPr>
      <a:lvl2pPr algn="l" rtl="0" fontAlgn="base">
        <a:spcBef>
          <a:spcPct val="0"/>
        </a:spcBef>
        <a:spcAft>
          <a:spcPct val="0"/>
        </a:spcAft>
        <a:defRPr sz="4000">
          <a:solidFill>
            <a:schemeClr val="accent1"/>
          </a:solidFill>
          <a:latin typeface="Century Gothic" pitchFamily="34" charset="0"/>
        </a:defRPr>
      </a:lvl2pPr>
      <a:lvl3pPr algn="l" rtl="0" fontAlgn="base">
        <a:spcBef>
          <a:spcPct val="0"/>
        </a:spcBef>
        <a:spcAft>
          <a:spcPct val="0"/>
        </a:spcAft>
        <a:defRPr sz="4000">
          <a:solidFill>
            <a:schemeClr val="accent1"/>
          </a:solidFill>
          <a:latin typeface="Century Gothic" pitchFamily="34" charset="0"/>
        </a:defRPr>
      </a:lvl3pPr>
      <a:lvl4pPr algn="l" rtl="0" fontAlgn="base">
        <a:spcBef>
          <a:spcPct val="0"/>
        </a:spcBef>
        <a:spcAft>
          <a:spcPct val="0"/>
        </a:spcAft>
        <a:defRPr sz="4000">
          <a:solidFill>
            <a:schemeClr val="accent1"/>
          </a:solidFill>
          <a:latin typeface="Century Gothic" pitchFamily="34" charset="0"/>
        </a:defRPr>
      </a:lvl4pPr>
      <a:lvl5pPr algn="l" rtl="0" fontAlgn="base">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fontAlgn="base">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fontAlgn="base">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fontAlgn="base">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fontAlgn="base">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563" indent="-228600" algn="l" rtl="0" fontAlgn="base">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463" y="2492375"/>
            <a:ext cx="3313112" cy="1701800"/>
          </a:xfrm>
        </p:spPr>
        <p:txBody>
          <a:bodyPr/>
          <a:lstStyle/>
          <a:p>
            <a:r>
              <a:rPr lang="en-GB" sz="2800" smtClean="0"/>
              <a:t>Post Ofsted Parents’ meeting</a:t>
            </a:r>
            <a:br>
              <a:rPr lang="en-GB" sz="2800" smtClean="0"/>
            </a:br>
            <a:r>
              <a:rPr lang="en-GB" sz="2800" smtClean="0"/>
              <a:t>29</a:t>
            </a:r>
            <a:r>
              <a:rPr lang="en-GB" sz="2800" baseline="30000" smtClean="0"/>
              <a:t>th</a:t>
            </a:r>
            <a:r>
              <a:rPr lang="en-GB" sz="2800" smtClean="0"/>
              <a:t> June 2017</a:t>
            </a:r>
          </a:p>
        </p:txBody>
      </p:sp>
      <p:sp>
        <p:nvSpPr>
          <p:cNvPr id="13314" name="Subtitle 2"/>
          <p:cNvSpPr>
            <a:spLocks noGrp="1"/>
          </p:cNvSpPr>
          <p:nvPr>
            <p:ph type="subTitle" idx="1"/>
          </p:nvPr>
        </p:nvSpPr>
        <p:spPr>
          <a:xfrm>
            <a:off x="4733925" y="4421188"/>
            <a:ext cx="3309938" cy="1260475"/>
          </a:xfrm>
        </p:spPr>
        <p:txBody>
          <a:bodyPr/>
          <a:lstStyle/>
          <a:p>
            <a:r>
              <a:rPr lang="en-GB" sz="4400" smtClean="0"/>
              <a:t>Welcome</a:t>
            </a:r>
          </a:p>
          <a:p>
            <a:endParaRPr lang="en-GB" sz="44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algn="ctr"/>
            <a:r>
              <a:rPr lang="en-GB" dirty="0" smtClean="0"/>
              <a:t>Questions asked by parents</a:t>
            </a:r>
            <a:br>
              <a:rPr lang="en-GB" dirty="0" smtClean="0"/>
            </a:br>
            <a:r>
              <a:rPr lang="en-GB" dirty="0" smtClean="0"/>
              <a:t> Question 2</a:t>
            </a:r>
          </a:p>
        </p:txBody>
      </p:sp>
      <p:sp>
        <p:nvSpPr>
          <p:cNvPr id="22531" name="Rectangle 3"/>
          <p:cNvSpPr>
            <a:spLocks noGrp="1"/>
          </p:cNvSpPr>
          <p:nvPr>
            <p:ph type="body" idx="1"/>
          </p:nvPr>
        </p:nvSpPr>
        <p:spPr/>
        <p:txBody>
          <a:bodyPr/>
          <a:lstStyle/>
          <a:p>
            <a:r>
              <a:rPr lang="en-GB" dirty="0" smtClean="0"/>
              <a:t>Could this Ofsted grading result in London Meed being forced to consider Academy options?</a:t>
            </a:r>
          </a:p>
          <a:p>
            <a:pPr>
              <a:buFont typeface="Wingdings 2" pitchFamily="18" charset="2"/>
              <a:buNone/>
            </a:pPr>
            <a:endParaRPr lang="en-GB" dirty="0" smtClean="0"/>
          </a:p>
          <a:p>
            <a:endParaRPr lang="en-GB" dirty="0" smtClean="0"/>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pPr algn="ctr"/>
            <a:r>
              <a:rPr lang="en-GB" dirty="0" smtClean="0"/>
              <a:t>Question 2 Response</a:t>
            </a:r>
          </a:p>
        </p:txBody>
      </p:sp>
      <p:sp>
        <p:nvSpPr>
          <p:cNvPr id="26627" name="Rectangle 3"/>
          <p:cNvSpPr>
            <a:spLocks noGrp="1"/>
          </p:cNvSpPr>
          <p:nvPr>
            <p:ph type="body" idx="1"/>
          </p:nvPr>
        </p:nvSpPr>
        <p:spPr/>
        <p:txBody>
          <a:bodyPr/>
          <a:lstStyle/>
          <a:p>
            <a:r>
              <a:rPr lang="en-GB" dirty="0" smtClean="0"/>
              <a:t>There are no current plans for Academisation of London Meed School</a:t>
            </a:r>
          </a:p>
          <a:p>
            <a:r>
              <a:rPr lang="en-GB" dirty="0" smtClean="0"/>
              <a:t>Ofsted believe that the correct way forward for London Meed is not to become an academy but to continue with the improvement programme already begun</a:t>
            </a:r>
          </a:p>
          <a:p>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Questions asked by parents</a:t>
            </a:r>
            <a:br>
              <a:rPr lang="en-GB" dirty="0" smtClean="0"/>
            </a:br>
            <a:r>
              <a:rPr lang="en-GB" dirty="0" smtClean="0"/>
              <a:t>Question 3</a:t>
            </a:r>
            <a:endParaRPr lang="en-GB" dirty="0"/>
          </a:p>
        </p:txBody>
      </p:sp>
      <p:sp>
        <p:nvSpPr>
          <p:cNvPr id="3" name="Content Placeholder 2"/>
          <p:cNvSpPr>
            <a:spLocks noGrp="1"/>
          </p:cNvSpPr>
          <p:nvPr>
            <p:ph idx="1"/>
          </p:nvPr>
        </p:nvSpPr>
        <p:spPr/>
        <p:txBody>
          <a:bodyPr/>
          <a:lstStyle/>
          <a:p>
            <a:pPr marL="69850" indent="0">
              <a:buNone/>
            </a:pPr>
            <a:r>
              <a:rPr lang="en-GB" dirty="0" smtClean="0"/>
              <a:t>How will you ensure that the able pupils are making strong progress?  </a:t>
            </a:r>
          </a:p>
          <a:p>
            <a:pPr marL="69850" indent="0">
              <a:buNone/>
            </a:pPr>
            <a:endParaRPr lang="en-GB" dirty="0"/>
          </a:p>
          <a:p>
            <a:pPr marL="69850" indent="0">
              <a:buNone/>
            </a:pPr>
            <a:endParaRPr lang="en-GB" dirty="0" smtClean="0"/>
          </a:p>
          <a:p>
            <a:endParaRPr lang="en-GB" dirty="0"/>
          </a:p>
          <a:p>
            <a:endParaRPr lang="en-GB" dirty="0" smtClean="0"/>
          </a:p>
          <a:p>
            <a:endParaRPr lang="en-GB" dirty="0" smtClean="0"/>
          </a:p>
        </p:txBody>
      </p:sp>
    </p:spTree>
    <p:extLst>
      <p:ext uri="{BB962C8B-B14F-4D97-AF65-F5344CB8AC3E}">
        <p14:creationId xmlns:p14="http://schemas.microsoft.com/office/powerpoint/2010/main" val="14974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Questions asked by parents</a:t>
            </a:r>
            <a:br>
              <a:rPr lang="en-GB" dirty="0" smtClean="0"/>
            </a:br>
            <a:r>
              <a:rPr lang="en-GB" dirty="0" smtClean="0"/>
              <a:t>Question 3 response</a:t>
            </a:r>
            <a:endParaRPr lang="en-GB" dirty="0"/>
          </a:p>
        </p:txBody>
      </p:sp>
      <p:sp>
        <p:nvSpPr>
          <p:cNvPr id="3" name="Content Placeholder 2"/>
          <p:cNvSpPr>
            <a:spLocks noGrp="1"/>
          </p:cNvSpPr>
          <p:nvPr>
            <p:ph idx="1"/>
          </p:nvPr>
        </p:nvSpPr>
        <p:spPr/>
        <p:txBody>
          <a:bodyPr/>
          <a:lstStyle/>
          <a:p>
            <a:r>
              <a:rPr lang="en-GB" dirty="0"/>
              <a:t>Early identification of these pupils</a:t>
            </a:r>
          </a:p>
          <a:p>
            <a:r>
              <a:rPr lang="en-GB" dirty="0"/>
              <a:t>Careful monitoring of these pupils happens each term in pupil progress meetings.  This means each child is discussed and their work scrutinised Where progress is not seen, teachers identify why this is  </a:t>
            </a:r>
          </a:p>
          <a:p>
            <a:endParaRPr lang="en-GB" dirty="0"/>
          </a:p>
          <a:p>
            <a:endParaRPr lang="en-GB" dirty="0"/>
          </a:p>
        </p:txBody>
      </p:sp>
    </p:spTree>
    <p:extLst>
      <p:ext uri="{BB962C8B-B14F-4D97-AF65-F5344CB8AC3E}">
        <p14:creationId xmlns:p14="http://schemas.microsoft.com/office/powerpoint/2010/main" val="2668482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Question 3 response continued…</a:t>
            </a:r>
            <a:endParaRPr lang="en-GB" dirty="0"/>
          </a:p>
        </p:txBody>
      </p:sp>
      <p:sp>
        <p:nvSpPr>
          <p:cNvPr id="3" name="Content Placeholder 2"/>
          <p:cNvSpPr>
            <a:spLocks noGrp="1"/>
          </p:cNvSpPr>
          <p:nvPr>
            <p:ph idx="1"/>
          </p:nvPr>
        </p:nvSpPr>
        <p:spPr/>
        <p:txBody>
          <a:bodyPr/>
          <a:lstStyle/>
          <a:p>
            <a:r>
              <a:rPr lang="en-GB" dirty="0" smtClean="0"/>
              <a:t>During weekly planning meetings, teachers plan specific challenges for identified able pupils</a:t>
            </a:r>
          </a:p>
          <a:p>
            <a:r>
              <a:rPr lang="en-GB" dirty="0" smtClean="0"/>
              <a:t>The needs of able pupils are accommodated in the classroom by changes in practice such as giving them specific tasks</a:t>
            </a:r>
            <a:endParaRPr lang="en-GB" dirty="0"/>
          </a:p>
        </p:txBody>
      </p:sp>
    </p:spTree>
    <p:extLst>
      <p:ext uri="{BB962C8B-B14F-4D97-AF65-F5344CB8AC3E}">
        <p14:creationId xmlns:p14="http://schemas.microsoft.com/office/powerpoint/2010/main" val="2290674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GB" smtClean="0"/>
              <a:t> To Conclude…</a:t>
            </a:r>
          </a:p>
        </p:txBody>
      </p:sp>
      <p:sp>
        <p:nvSpPr>
          <p:cNvPr id="24579" name="Rectangle 3"/>
          <p:cNvSpPr>
            <a:spLocks noGrp="1"/>
          </p:cNvSpPr>
          <p:nvPr>
            <p:ph type="body" idx="1"/>
          </p:nvPr>
        </p:nvSpPr>
        <p:spPr/>
        <p:txBody>
          <a:bodyPr/>
          <a:lstStyle/>
          <a:p>
            <a:r>
              <a:rPr lang="en-GB" dirty="0" smtClean="0"/>
              <a:t>Parents </a:t>
            </a:r>
            <a:r>
              <a:rPr lang="en-GB" smtClean="0"/>
              <a:t>questions submitted </a:t>
            </a:r>
            <a:r>
              <a:rPr lang="en-GB" dirty="0" smtClean="0"/>
              <a:t>plus answers will be placed on school website</a:t>
            </a:r>
          </a:p>
          <a:p>
            <a:endParaRPr lang="en-GB" dirty="0" smtClean="0"/>
          </a:p>
          <a:p>
            <a:r>
              <a:rPr lang="en-GB" dirty="0" smtClean="0"/>
              <a:t>Thank you for your time and valuable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dirty="0" smtClean="0"/>
              <a:t>Plan for the meeting</a:t>
            </a:r>
          </a:p>
        </p:txBody>
      </p:sp>
      <p:sp>
        <p:nvSpPr>
          <p:cNvPr id="3" name="Content Placeholder 2"/>
          <p:cNvSpPr>
            <a:spLocks noGrp="1"/>
          </p:cNvSpPr>
          <p:nvPr>
            <p:ph idx="1"/>
          </p:nvPr>
        </p:nvSpPr>
        <p:spPr/>
        <p:txBody>
          <a:bodyPr rtlCol="0">
            <a:normAutofit fontScale="92500" lnSpcReduction="10000"/>
          </a:bodyPr>
          <a:lstStyle/>
          <a:p>
            <a:pPr indent="-274320" fontAlgn="auto">
              <a:spcAft>
                <a:spcPts val="0"/>
              </a:spcAft>
              <a:defRPr/>
            </a:pPr>
            <a:r>
              <a:rPr lang="en-GB" sz="3600" dirty="0" smtClean="0"/>
              <a:t>Introduction by Chair of Governors, Jane Davey</a:t>
            </a:r>
          </a:p>
          <a:p>
            <a:pPr indent="-274320" fontAlgn="auto">
              <a:spcAft>
                <a:spcPts val="0"/>
              </a:spcAft>
              <a:defRPr/>
            </a:pPr>
            <a:r>
              <a:rPr lang="en-GB" sz="3600" dirty="0" smtClean="0"/>
              <a:t>Responses to questions by the Head Teacher, Candida Reece; Deputy Head Natalie Langtree and Assistant Head, Jussi Viinikka</a:t>
            </a:r>
          </a:p>
          <a:p>
            <a:pPr marL="68580" indent="0" fontAlgn="auto">
              <a:spcAft>
                <a:spcPts val="0"/>
              </a:spcAft>
              <a:buFont typeface="Wingdings 2" pitchFamily="18" charset="2"/>
              <a:buNone/>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 of this meeting</a:t>
            </a:r>
            <a:endParaRPr lang="en-GB" dirty="0"/>
          </a:p>
        </p:txBody>
      </p:sp>
      <p:sp>
        <p:nvSpPr>
          <p:cNvPr id="3" name="Content Placeholder 2"/>
          <p:cNvSpPr>
            <a:spLocks noGrp="1"/>
          </p:cNvSpPr>
          <p:nvPr>
            <p:ph idx="1"/>
          </p:nvPr>
        </p:nvSpPr>
        <p:spPr/>
        <p:txBody>
          <a:bodyPr/>
          <a:lstStyle/>
          <a:p>
            <a:r>
              <a:rPr lang="en-GB" dirty="0" smtClean="0"/>
              <a:t>To address your questions about the Ofsted report</a:t>
            </a:r>
          </a:p>
          <a:p>
            <a:r>
              <a:rPr lang="en-GB" dirty="0" smtClean="0"/>
              <a:t>A summary of the detailed plan, called our ‘raising achievement plan’, will be available on our website at the beginning of next term</a:t>
            </a:r>
          </a:p>
          <a:p>
            <a:r>
              <a:rPr lang="en-GB" dirty="0" smtClean="0"/>
              <a:t>Our open door policy has not changed; we are always available to answer your questions</a:t>
            </a:r>
          </a:p>
        </p:txBody>
      </p:sp>
    </p:spTree>
    <p:extLst>
      <p:ext uri="{BB962C8B-B14F-4D97-AF65-F5344CB8AC3E}">
        <p14:creationId xmlns:p14="http://schemas.microsoft.com/office/powerpoint/2010/main" val="44125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meeting is not…</a:t>
            </a:r>
            <a:endParaRPr lang="en-GB" dirty="0"/>
          </a:p>
        </p:txBody>
      </p:sp>
      <p:sp>
        <p:nvSpPr>
          <p:cNvPr id="3" name="Content Placeholder 2"/>
          <p:cNvSpPr>
            <a:spLocks noGrp="1"/>
          </p:cNvSpPr>
          <p:nvPr>
            <p:ph idx="1"/>
          </p:nvPr>
        </p:nvSpPr>
        <p:spPr/>
        <p:txBody>
          <a:bodyPr/>
          <a:lstStyle/>
          <a:p>
            <a:r>
              <a:rPr lang="en-GB" dirty="0" smtClean="0"/>
              <a:t>For questions of a personal nature – this sort of query needs to be dealt with separately, through an individual appointment with the relevant staff member</a:t>
            </a:r>
          </a:p>
        </p:txBody>
      </p:sp>
    </p:spTree>
    <p:extLst>
      <p:ext uri="{BB962C8B-B14F-4D97-AF65-F5344CB8AC3E}">
        <p14:creationId xmlns:p14="http://schemas.microsoft.com/office/powerpoint/2010/main" val="197674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t>Why Ofsted judged us as ‘requiring Improvement’</a:t>
            </a:r>
            <a:endParaRPr lang="en-GB" dirty="0"/>
          </a:p>
        </p:txBody>
      </p:sp>
      <p:sp>
        <p:nvSpPr>
          <p:cNvPr id="15362" name="Content Placeholder 2"/>
          <p:cNvSpPr>
            <a:spLocks noGrp="1"/>
          </p:cNvSpPr>
          <p:nvPr>
            <p:ph idx="1"/>
          </p:nvPr>
        </p:nvSpPr>
        <p:spPr/>
        <p:txBody>
          <a:bodyPr/>
          <a:lstStyle/>
          <a:p>
            <a:r>
              <a:rPr lang="en-GB" dirty="0" smtClean="0"/>
              <a:t>The inspection was too early to see some improvements as fully established</a:t>
            </a:r>
          </a:p>
          <a:p>
            <a:r>
              <a:rPr lang="en-GB" dirty="0" smtClean="0"/>
              <a:t>The quality of work was inconsistent, so English and Mathematics could not be judged as ‘good’ across the whole school</a:t>
            </a:r>
          </a:p>
          <a:p>
            <a:r>
              <a:rPr lang="en-GB" dirty="0" smtClean="0"/>
              <a:t>High expectations must be held in relation to quantity and quality of work by all staff</a:t>
            </a:r>
          </a:p>
          <a:p>
            <a:r>
              <a:rPr lang="en-GB" dirty="0" smtClean="0"/>
              <a:t>All schools are required to improve</a:t>
            </a:r>
          </a:p>
          <a:p>
            <a:endParaRPr lang="en-GB" dirty="0" smtClean="0"/>
          </a:p>
          <a:p>
            <a:endParaRPr lang="en-GB" dirty="0" smtClean="0"/>
          </a:p>
          <a:p>
            <a:endParaRPr lang="en-GB" dirty="0" smtClean="0"/>
          </a:p>
          <a:p>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dirty="0" smtClean="0"/>
              <a:t>What was recognised </a:t>
            </a:r>
          </a:p>
        </p:txBody>
      </p:sp>
      <p:sp>
        <p:nvSpPr>
          <p:cNvPr id="3" name="Content Placeholder 2"/>
          <p:cNvSpPr>
            <a:spLocks noGrp="1"/>
          </p:cNvSpPr>
          <p:nvPr>
            <p:ph idx="1"/>
          </p:nvPr>
        </p:nvSpPr>
        <p:spPr/>
        <p:txBody>
          <a:bodyPr rtlCol="0">
            <a:normAutofit fontScale="92500" lnSpcReduction="10000"/>
          </a:bodyPr>
          <a:lstStyle/>
          <a:p>
            <a:pPr indent="-274320" fontAlgn="auto">
              <a:spcAft>
                <a:spcPts val="0"/>
              </a:spcAft>
              <a:defRPr/>
            </a:pPr>
            <a:r>
              <a:rPr lang="en-GB" dirty="0" smtClean="0"/>
              <a:t>The determination and willingness to tackle difficulties</a:t>
            </a:r>
          </a:p>
          <a:p>
            <a:pPr indent="-274320" fontAlgn="auto">
              <a:spcAft>
                <a:spcPts val="0"/>
              </a:spcAft>
              <a:defRPr/>
            </a:pPr>
            <a:r>
              <a:rPr lang="en-GB" dirty="0" smtClean="0"/>
              <a:t>Successful appointments to key teaching posts </a:t>
            </a:r>
          </a:p>
          <a:p>
            <a:pPr indent="-274320" fontAlgn="auto">
              <a:spcAft>
                <a:spcPts val="0"/>
              </a:spcAft>
              <a:defRPr/>
            </a:pPr>
            <a:r>
              <a:rPr lang="en-GB" dirty="0" smtClean="0"/>
              <a:t>Our interesting and engaging curriculum</a:t>
            </a:r>
          </a:p>
          <a:p>
            <a:pPr indent="-274320" fontAlgn="auto">
              <a:spcAft>
                <a:spcPts val="0"/>
              </a:spcAft>
              <a:defRPr/>
            </a:pPr>
            <a:r>
              <a:rPr lang="en-GB" dirty="0" smtClean="0"/>
              <a:t>School and British values are promoted well</a:t>
            </a:r>
          </a:p>
          <a:p>
            <a:pPr indent="-274320" fontAlgn="auto">
              <a:spcAft>
                <a:spcPts val="0"/>
              </a:spcAft>
              <a:defRPr/>
            </a:pPr>
            <a:r>
              <a:rPr lang="en-GB" dirty="0" smtClean="0"/>
              <a:t>Pupils and staff say that behaviour management and anti-bullying is effective</a:t>
            </a:r>
          </a:p>
          <a:p>
            <a:pPr indent="-274320" fontAlgn="auto">
              <a:spcAft>
                <a:spcPts val="0"/>
              </a:spcAft>
              <a:defRPr/>
            </a:pPr>
            <a:r>
              <a:rPr lang="en-GB" dirty="0" smtClean="0"/>
              <a:t>Personal Development, Behaviour, Welfare and the Early Years were all graded ‘good’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971550" y="549275"/>
            <a:ext cx="7024688" cy="1143000"/>
          </a:xfrm>
        </p:spPr>
        <p:txBody>
          <a:bodyPr/>
          <a:lstStyle/>
          <a:p>
            <a:pPr algn="ctr"/>
            <a:r>
              <a:rPr lang="en-GB" sz="3200" dirty="0" smtClean="0"/>
              <a:t>Questions asked by parents</a:t>
            </a:r>
            <a:br>
              <a:rPr lang="en-GB" sz="3200" dirty="0" smtClean="0"/>
            </a:br>
            <a:r>
              <a:rPr lang="en-GB" sz="3200" dirty="0" smtClean="0"/>
              <a:t> Question 1</a:t>
            </a:r>
          </a:p>
        </p:txBody>
      </p:sp>
      <p:sp>
        <p:nvSpPr>
          <p:cNvPr id="21507" name="Rectangle 3"/>
          <p:cNvSpPr>
            <a:spLocks noGrp="1"/>
          </p:cNvSpPr>
          <p:nvPr>
            <p:ph type="body" idx="1"/>
          </p:nvPr>
        </p:nvSpPr>
        <p:spPr>
          <a:xfrm>
            <a:off x="900113" y="1628775"/>
            <a:ext cx="6777037" cy="4464050"/>
          </a:xfrm>
        </p:spPr>
        <p:txBody>
          <a:bodyPr/>
          <a:lstStyle/>
          <a:p>
            <a:pPr marL="527050" indent="-457200">
              <a:lnSpc>
                <a:spcPct val="80000"/>
              </a:lnSpc>
              <a:buFont typeface="+mj-lt"/>
              <a:buAutoNum type="arabicPeriod"/>
            </a:pPr>
            <a:r>
              <a:rPr lang="en-GB" sz="2000" dirty="0" smtClean="0"/>
              <a:t>I'd like to know more about lunch time behaviour and what staff do to keep children safe, happy and looked after.  I've personally noticed my son gets hurt most at lunch times and often has head bumps etc. at lunch play</a:t>
            </a:r>
          </a:p>
          <a:p>
            <a:pPr marL="527050" indent="-457200">
              <a:lnSpc>
                <a:spcPct val="80000"/>
              </a:lnSpc>
              <a:buFont typeface="+mj-lt"/>
              <a:buAutoNum type="arabicPeriod"/>
            </a:pPr>
            <a:r>
              <a:rPr lang="en-GB" sz="2000" dirty="0" smtClean="0"/>
              <a:t>How many staff are there?  My son doesn't know their names!  </a:t>
            </a:r>
          </a:p>
          <a:p>
            <a:pPr marL="527050" indent="-457200">
              <a:lnSpc>
                <a:spcPct val="80000"/>
              </a:lnSpc>
              <a:buFont typeface="+mj-lt"/>
              <a:buAutoNum type="arabicPeriod"/>
            </a:pPr>
            <a:r>
              <a:rPr lang="en-GB" sz="2000" dirty="0" smtClean="0"/>
              <a:t>Are they following the same behaviour management that the class rooms follow.  </a:t>
            </a:r>
          </a:p>
          <a:p>
            <a:pPr marL="527050" indent="-457200">
              <a:lnSpc>
                <a:spcPct val="80000"/>
              </a:lnSpc>
              <a:buFont typeface="+mj-lt"/>
              <a:buAutoNum type="arabicPeriod"/>
            </a:pPr>
            <a:r>
              <a:rPr lang="en-GB" sz="2000" dirty="0" smtClean="0"/>
              <a:t>Are there things for children to do at lunch times?</a:t>
            </a:r>
          </a:p>
          <a:p>
            <a:pPr marL="527050" indent="-457200">
              <a:lnSpc>
                <a:spcPct val="80000"/>
              </a:lnSpc>
              <a:buFont typeface="+mj-lt"/>
              <a:buAutoNum type="arabicPeriod"/>
            </a:pPr>
            <a:r>
              <a:rPr lang="en-GB" sz="2000" dirty="0" smtClean="0"/>
              <a:t>Well done for EYFS and the hard work you all do. </a:t>
            </a:r>
          </a:p>
          <a:p>
            <a:pPr marL="527050" indent="-457200">
              <a:lnSpc>
                <a:spcPct val="80000"/>
              </a:lnSpc>
              <a:buFont typeface="+mj-lt"/>
              <a:buAutoNum type="arabicPeriod"/>
            </a:pPr>
            <a:r>
              <a:rPr lang="en-GB" sz="2000" dirty="0" smtClean="0"/>
              <a:t> I also feel sad for you that they didn't come later in the year as I feel with more time many of the RI elements would have been 'good‘</a:t>
            </a:r>
          </a:p>
          <a:p>
            <a:pPr marL="527050" indent="-457200">
              <a:lnSpc>
                <a:spcPct val="80000"/>
              </a:lnSpc>
              <a:buFont typeface="+mj-lt"/>
              <a:buAutoNum type="arabicPeriod"/>
            </a:pPr>
            <a:endParaRPr lang="en-GB" sz="2000" dirty="0" smtClean="0"/>
          </a:p>
          <a:p>
            <a:pPr>
              <a:lnSpc>
                <a:spcPct val="80000"/>
              </a:lnSpc>
              <a:buFont typeface="Wingdings 2" pitchFamily="18" charset="2"/>
              <a:buNone/>
            </a:pPr>
            <a:endParaRPr lang="en-GB" sz="2000" dirty="0" smtClean="0"/>
          </a:p>
          <a:p>
            <a:pPr>
              <a:lnSpc>
                <a:spcPct val="80000"/>
              </a:lnSpc>
            </a:pPr>
            <a:endParaRPr lang="en-GB"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971600" y="620688"/>
            <a:ext cx="7024687" cy="1143000"/>
          </a:xfrm>
        </p:spPr>
        <p:txBody>
          <a:bodyPr/>
          <a:lstStyle/>
          <a:p>
            <a:pPr algn="ctr"/>
            <a:r>
              <a:rPr lang="en-GB" dirty="0" smtClean="0"/>
              <a:t>Question 1 Response</a:t>
            </a:r>
          </a:p>
        </p:txBody>
      </p:sp>
      <p:sp>
        <p:nvSpPr>
          <p:cNvPr id="25603" name="Rectangle 3"/>
          <p:cNvSpPr>
            <a:spLocks noGrp="1"/>
          </p:cNvSpPr>
          <p:nvPr>
            <p:ph type="body" idx="1"/>
          </p:nvPr>
        </p:nvSpPr>
        <p:spPr>
          <a:xfrm>
            <a:off x="1043608" y="1844824"/>
            <a:ext cx="6777037" cy="4248472"/>
          </a:xfrm>
        </p:spPr>
        <p:txBody>
          <a:bodyPr/>
          <a:lstStyle/>
          <a:p>
            <a:r>
              <a:rPr lang="en-GB" dirty="0" smtClean="0"/>
              <a:t>We were pleased that Ofsted rated Behaviour as ‘good’ in the school , the report acknowledges that steps have already been taken to improve behaviour at lunch time specifically:</a:t>
            </a:r>
          </a:p>
          <a:p>
            <a:r>
              <a:rPr lang="en-GB" dirty="0" smtClean="0"/>
              <a:t>We have 4 MDMS on the KS1 playground, supported by SLT</a:t>
            </a:r>
          </a:p>
          <a:p>
            <a:r>
              <a:rPr lang="en-GB" dirty="0" smtClean="0"/>
              <a:t>On-going training of MDMS on supervision and first aid is provided </a:t>
            </a:r>
          </a:p>
          <a:p>
            <a:r>
              <a:rPr lang="en-GB" dirty="0" smtClean="0"/>
              <a:t>Time-table was reviewed for EYFS and KS1</a:t>
            </a:r>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42988" y="764704"/>
            <a:ext cx="6777037" cy="5067771"/>
          </a:xfrm>
        </p:spPr>
        <p:txBody>
          <a:bodyPr/>
          <a:lstStyle/>
          <a:p>
            <a:endParaRPr lang="en-GB" dirty="0" smtClean="0"/>
          </a:p>
          <a:p>
            <a:r>
              <a:rPr lang="en-GB" dirty="0" smtClean="0"/>
              <a:t>Additional play equipment has been provided for KS1 </a:t>
            </a:r>
          </a:p>
          <a:p>
            <a:r>
              <a:rPr lang="en-GB" dirty="0" smtClean="0"/>
              <a:t>Sports Crew (Year 5 Pupils) are trained to </a:t>
            </a:r>
            <a:r>
              <a:rPr lang="en-GB" dirty="0"/>
              <a:t>teach games </a:t>
            </a:r>
            <a:r>
              <a:rPr lang="en-GB" dirty="0" smtClean="0"/>
              <a:t>and provide support </a:t>
            </a:r>
          </a:p>
          <a:p>
            <a:r>
              <a:rPr lang="en-GB" dirty="0" smtClean="0"/>
              <a:t>There is a section in the Good Behaviour Policy regarding lunch-time behaviour which links behaviour management to classroom provision</a:t>
            </a:r>
          </a:p>
          <a:p>
            <a:r>
              <a:rPr lang="en-GB" dirty="0" smtClean="0"/>
              <a:t>When a child has a head bump a precautionary leaflet is provided to go home as a matter of cours</a:t>
            </a:r>
            <a:r>
              <a:rPr lang="en-GB" dirty="0"/>
              <a:t>e</a:t>
            </a:r>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437944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210</TotalTime>
  <Words>681</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Post Ofsted Parents’ meeting 29th June 2017</vt:lpstr>
      <vt:lpstr>Plan for the meeting</vt:lpstr>
      <vt:lpstr>The purpose of this meeting</vt:lpstr>
      <vt:lpstr>This meeting is not…</vt:lpstr>
      <vt:lpstr>Why Ofsted judged us as ‘requiring Improvement’</vt:lpstr>
      <vt:lpstr>What was recognised </vt:lpstr>
      <vt:lpstr>Questions asked by parents  Question 1</vt:lpstr>
      <vt:lpstr>Question 1 Response</vt:lpstr>
      <vt:lpstr>PowerPoint Presentation</vt:lpstr>
      <vt:lpstr>Questions asked by parents  Question 2</vt:lpstr>
      <vt:lpstr>Question 2 Response</vt:lpstr>
      <vt:lpstr>Questions asked by parents Question 3</vt:lpstr>
      <vt:lpstr>Questions asked by parents Question 3 response</vt:lpstr>
      <vt:lpstr>Question 3 response continued…</vt:lpstr>
      <vt:lpstr> To Conclude…</vt:lpstr>
    </vt:vector>
  </TitlesOfParts>
  <Company>London Meed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Ofsted Parents’ meeting</dc:title>
  <dc:creator>creece</dc:creator>
  <cp:lastModifiedBy>Jussi viinikka</cp:lastModifiedBy>
  <cp:revision>26</cp:revision>
  <cp:lastPrinted>2017-06-29T09:38:50Z</cp:lastPrinted>
  <dcterms:created xsi:type="dcterms:W3CDTF">2017-05-25T15:27:31Z</dcterms:created>
  <dcterms:modified xsi:type="dcterms:W3CDTF">2017-07-07T12:09:26Z</dcterms:modified>
</cp:coreProperties>
</file>