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1" r:id="rId5"/>
    <p:sldId id="257" r:id="rId6"/>
    <p:sldId id="260" r:id="rId7"/>
    <p:sldId id="262" r:id="rId8"/>
    <p:sldId id="263" r:id="rId9"/>
    <p:sldId id="264" r:id="rId10"/>
    <p:sldId id="265" r:id="rId11"/>
    <p:sldId id="266" r:id="rId12"/>
    <p:sldId id="267" r:id="rId13"/>
    <p:sldId id="268" r:id="rId14"/>
    <p:sldId id="274" r:id="rId15"/>
    <p:sldId id="275" r:id="rId16"/>
    <p:sldId id="276" r:id="rId17"/>
    <p:sldId id="269" r:id="rId18"/>
    <p:sldId id="270" r:id="rId19"/>
    <p:sldId id="271" r:id="rId20"/>
    <p:sldId id="273"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D19A5A-F26E-4B58-904A-0FD3C20688B4}"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46B07-667F-4CE6-B5F6-15B9FC026515}" type="slidenum">
              <a:rPr lang="en-GB" smtClean="0"/>
              <a:t>‹#›</a:t>
            </a:fld>
            <a:endParaRPr lang="en-GB"/>
          </a:p>
        </p:txBody>
      </p:sp>
    </p:spTree>
    <p:extLst>
      <p:ext uri="{BB962C8B-B14F-4D97-AF65-F5344CB8AC3E}">
        <p14:creationId xmlns:p14="http://schemas.microsoft.com/office/powerpoint/2010/main" val="218584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D19A5A-F26E-4B58-904A-0FD3C20688B4}"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46B07-667F-4CE6-B5F6-15B9FC026515}" type="slidenum">
              <a:rPr lang="en-GB" smtClean="0"/>
              <a:t>‹#›</a:t>
            </a:fld>
            <a:endParaRPr lang="en-GB"/>
          </a:p>
        </p:txBody>
      </p:sp>
    </p:spTree>
    <p:extLst>
      <p:ext uri="{BB962C8B-B14F-4D97-AF65-F5344CB8AC3E}">
        <p14:creationId xmlns:p14="http://schemas.microsoft.com/office/powerpoint/2010/main" val="140669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D19A5A-F26E-4B58-904A-0FD3C20688B4}"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46B07-667F-4CE6-B5F6-15B9FC026515}" type="slidenum">
              <a:rPr lang="en-GB" smtClean="0"/>
              <a:t>‹#›</a:t>
            </a:fld>
            <a:endParaRPr lang="en-GB"/>
          </a:p>
        </p:txBody>
      </p:sp>
    </p:spTree>
    <p:extLst>
      <p:ext uri="{BB962C8B-B14F-4D97-AF65-F5344CB8AC3E}">
        <p14:creationId xmlns:p14="http://schemas.microsoft.com/office/powerpoint/2010/main" val="199089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GB"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349366DB-3C06-4552-BCDC-C2E7099FC5BD}" type="slidenum">
              <a:rPr lang="en-GB" altLang="en-US"/>
              <a:pPr/>
              <a:t>‹#›</a:t>
            </a:fld>
            <a:endParaRPr lang="en-GB" altLang="en-US"/>
          </a:p>
        </p:txBody>
      </p:sp>
    </p:spTree>
    <p:extLst>
      <p:ext uri="{BB962C8B-B14F-4D97-AF65-F5344CB8AC3E}">
        <p14:creationId xmlns:p14="http://schemas.microsoft.com/office/powerpoint/2010/main" val="332914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D19A5A-F26E-4B58-904A-0FD3C20688B4}"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46B07-667F-4CE6-B5F6-15B9FC026515}" type="slidenum">
              <a:rPr lang="en-GB" smtClean="0"/>
              <a:t>‹#›</a:t>
            </a:fld>
            <a:endParaRPr lang="en-GB"/>
          </a:p>
        </p:txBody>
      </p:sp>
    </p:spTree>
    <p:extLst>
      <p:ext uri="{BB962C8B-B14F-4D97-AF65-F5344CB8AC3E}">
        <p14:creationId xmlns:p14="http://schemas.microsoft.com/office/powerpoint/2010/main" val="224274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19A5A-F26E-4B58-904A-0FD3C20688B4}"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46B07-667F-4CE6-B5F6-15B9FC026515}" type="slidenum">
              <a:rPr lang="en-GB" smtClean="0"/>
              <a:t>‹#›</a:t>
            </a:fld>
            <a:endParaRPr lang="en-GB"/>
          </a:p>
        </p:txBody>
      </p:sp>
    </p:spTree>
    <p:extLst>
      <p:ext uri="{BB962C8B-B14F-4D97-AF65-F5344CB8AC3E}">
        <p14:creationId xmlns:p14="http://schemas.microsoft.com/office/powerpoint/2010/main" val="280506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D19A5A-F26E-4B58-904A-0FD3C20688B4}"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46B07-667F-4CE6-B5F6-15B9FC026515}" type="slidenum">
              <a:rPr lang="en-GB" smtClean="0"/>
              <a:t>‹#›</a:t>
            </a:fld>
            <a:endParaRPr lang="en-GB"/>
          </a:p>
        </p:txBody>
      </p:sp>
    </p:spTree>
    <p:extLst>
      <p:ext uri="{BB962C8B-B14F-4D97-AF65-F5344CB8AC3E}">
        <p14:creationId xmlns:p14="http://schemas.microsoft.com/office/powerpoint/2010/main" val="280299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D19A5A-F26E-4B58-904A-0FD3C20688B4}" type="datetimeFigureOut">
              <a:rPr lang="en-GB" smtClean="0"/>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546B07-667F-4CE6-B5F6-15B9FC026515}" type="slidenum">
              <a:rPr lang="en-GB" smtClean="0"/>
              <a:t>‹#›</a:t>
            </a:fld>
            <a:endParaRPr lang="en-GB"/>
          </a:p>
        </p:txBody>
      </p:sp>
    </p:spTree>
    <p:extLst>
      <p:ext uri="{BB962C8B-B14F-4D97-AF65-F5344CB8AC3E}">
        <p14:creationId xmlns:p14="http://schemas.microsoft.com/office/powerpoint/2010/main" val="333916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D19A5A-F26E-4B58-904A-0FD3C20688B4}" type="datetimeFigureOut">
              <a:rPr lang="en-GB" smtClean="0"/>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546B07-667F-4CE6-B5F6-15B9FC026515}" type="slidenum">
              <a:rPr lang="en-GB" smtClean="0"/>
              <a:t>‹#›</a:t>
            </a:fld>
            <a:endParaRPr lang="en-GB"/>
          </a:p>
        </p:txBody>
      </p:sp>
    </p:spTree>
    <p:extLst>
      <p:ext uri="{BB962C8B-B14F-4D97-AF65-F5344CB8AC3E}">
        <p14:creationId xmlns:p14="http://schemas.microsoft.com/office/powerpoint/2010/main" val="318919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19A5A-F26E-4B58-904A-0FD3C20688B4}" type="datetimeFigureOut">
              <a:rPr lang="en-GB" smtClean="0"/>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546B07-667F-4CE6-B5F6-15B9FC026515}" type="slidenum">
              <a:rPr lang="en-GB" smtClean="0"/>
              <a:t>‹#›</a:t>
            </a:fld>
            <a:endParaRPr lang="en-GB"/>
          </a:p>
        </p:txBody>
      </p:sp>
    </p:spTree>
    <p:extLst>
      <p:ext uri="{BB962C8B-B14F-4D97-AF65-F5344CB8AC3E}">
        <p14:creationId xmlns:p14="http://schemas.microsoft.com/office/powerpoint/2010/main" val="250419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19A5A-F26E-4B58-904A-0FD3C20688B4}"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46B07-667F-4CE6-B5F6-15B9FC026515}" type="slidenum">
              <a:rPr lang="en-GB" smtClean="0"/>
              <a:t>‹#›</a:t>
            </a:fld>
            <a:endParaRPr lang="en-GB"/>
          </a:p>
        </p:txBody>
      </p:sp>
    </p:spTree>
    <p:extLst>
      <p:ext uri="{BB962C8B-B14F-4D97-AF65-F5344CB8AC3E}">
        <p14:creationId xmlns:p14="http://schemas.microsoft.com/office/powerpoint/2010/main" val="220248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19A5A-F26E-4B58-904A-0FD3C20688B4}"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46B07-667F-4CE6-B5F6-15B9FC026515}" type="slidenum">
              <a:rPr lang="en-GB" smtClean="0"/>
              <a:t>‹#›</a:t>
            </a:fld>
            <a:endParaRPr lang="en-GB"/>
          </a:p>
        </p:txBody>
      </p:sp>
    </p:spTree>
    <p:extLst>
      <p:ext uri="{BB962C8B-B14F-4D97-AF65-F5344CB8AC3E}">
        <p14:creationId xmlns:p14="http://schemas.microsoft.com/office/powerpoint/2010/main" val="256378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19A5A-F26E-4B58-904A-0FD3C20688B4}" type="datetimeFigureOut">
              <a:rPr lang="en-GB" smtClean="0"/>
              <a:t>21/11/2017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46B07-667F-4CE6-B5F6-15B9FC026515}" type="slidenum">
              <a:rPr lang="en-GB" smtClean="0"/>
              <a:t>‹#›</a:t>
            </a:fld>
            <a:endParaRPr lang="en-GB"/>
          </a:p>
        </p:txBody>
      </p:sp>
    </p:spTree>
    <p:extLst>
      <p:ext uri="{BB962C8B-B14F-4D97-AF65-F5344CB8AC3E}">
        <p14:creationId xmlns:p14="http://schemas.microsoft.com/office/powerpoint/2010/main" val="3221228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amp;esrc=s&amp;source=images&amp;cd=&amp;cad=rja&amp;uact=8&amp;ved=0CAcQjRxqFQoTCNrQ5aCoj8gCFUt-Ggodx7YJIQ&amp;url=http://www.amazon.co.uk/Learning-Resources-Giant-Magnetic-Base/dp/B004DIZ7H6&amp;psig=AFQjCNEfTm60amRvwa30J3XEblouUoTiPw&amp;ust=144317185568486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uk/url?sa=i&amp;rct=j&amp;q=&amp;esrc=s&amp;source=images&amp;cd=&amp;cad=rja&amp;uact=8&amp;ved=0CAcQjRxqFQoTCO6t5Maoj8gCFYdm2wodxTQNXg&amp;url=http://www.ypo.co.uk/product/detail/800457&amp;psig=AFQjCNEGSvFxmKMkOsn4kuJlvTXxktU5Tw&amp;ust=1443171936410105"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Mathematics Workshops</a:t>
            </a:r>
            <a:endParaRPr lang="en-GB" dirty="0"/>
          </a:p>
        </p:txBody>
      </p:sp>
    </p:spTree>
    <p:extLst>
      <p:ext uri="{BB962C8B-B14F-4D97-AF65-F5344CB8AC3E}">
        <p14:creationId xmlns:p14="http://schemas.microsoft.com/office/powerpoint/2010/main" val="100652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GB" dirty="0" smtClean="0"/>
              <a:t>Resources in KS2</a:t>
            </a:r>
            <a:endParaRPr lang="en-GB" dirty="0"/>
          </a:p>
        </p:txBody>
      </p:sp>
      <p:pic>
        <p:nvPicPr>
          <p:cNvPr id="3074" name="Picture 2" descr="http://ecx.images-amazon.com/images/I/71jq33a0uxL._SL1000_.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980728"/>
            <a:ext cx="5334000"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22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ypo.co.uk/~/media/6D9AF34C7D544379ACB89648CB30294F.ashx?as=0&amp;h=480&amp;w=48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844824"/>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786210"/>
          </a:xfrm>
        </p:spPr>
        <p:txBody>
          <a:bodyPr/>
          <a:lstStyle/>
          <a:p>
            <a:r>
              <a:rPr lang="en-GB" dirty="0" smtClean="0"/>
              <a:t>Resources</a:t>
            </a:r>
            <a:endParaRPr lang="en-GB" dirty="0"/>
          </a:p>
        </p:txBody>
      </p:sp>
    </p:spTree>
    <p:extLst>
      <p:ext uri="{BB962C8B-B14F-4D97-AF65-F5344CB8AC3E}">
        <p14:creationId xmlns:p14="http://schemas.microsoft.com/office/powerpoint/2010/main" val="332433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2376264"/>
          </a:xfrm>
        </p:spPr>
        <p:txBody>
          <a:bodyPr>
            <a:normAutofit/>
          </a:bodyPr>
          <a:lstStyle/>
          <a:p>
            <a:r>
              <a:rPr lang="en-GB" dirty="0" smtClean="0"/>
              <a:t>Calculation Methods in KS2</a:t>
            </a:r>
            <a:br>
              <a:rPr lang="en-GB" dirty="0" smtClean="0"/>
            </a:br>
            <a:r>
              <a:rPr lang="en-GB" dirty="0" smtClean="0"/>
              <a:t/>
            </a:r>
            <a:br>
              <a:rPr lang="en-GB" dirty="0" smtClean="0"/>
            </a:br>
            <a:r>
              <a:rPr lang="en-GB" dirty="0" smtClean="0"/>
              <a:t>Addition</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636913"/>
            <a:ext cx="8715375" cy="422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07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652463"/>
            <a:ext cx="8529388"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77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Subtraction</a:t>
            </a:r>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885950"/>
            <a:ext cx="825817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810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742950"/>
            <a:ext cx="817245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60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76872"/>
            <a:ext cx="7320294" cy="316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27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Multiplication</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196751"/>
            <a:ext cx="8420100" cy="502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69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76275"/>
            <a:ext cx="8267700"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832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32" y="836712"/>
            <a:ext cx="8458200"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64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260350"/>
            <a:ext cx="8229600" cy="1143000"/>
          </a:xfrm>
        </p:spPr>
        <p:txBody>
          <a:bodyPr/>
          <a:lstStyle/>
          <a:p>
            <a:r>
              <a:rPr lang="en-GB" altLang="en-US"/>
              <a:t>Rationale</a:t>
            </a:r>
          </a:p>
        </p:txBody>
      </p:sp>
      <p:sp>
        <p:nvSpPr>
          <p:cNvPr id="3075" name="Rectangle 3"/>
          <p:cNvSpPr>
            <a:spLocks noGrp="1" noChangeArrowheads="1"/>
          </p:cNvSpPr>
          <p:nvPr>
            <p:ph type="body" idx="1"/>
          </p:nvPr>
        </p:nvSpPr>
        <p:spPr/>
        <p:txBody>
          <a:bodyPr/>
          <a:lstStyle/>
          <a:p>
            <a:pPr>
              <a:buFont typeface="Wingdings" pitchFamily="2" charset="2"/>
              <a:buNone/>
            </a:pPr>
            <a:r>
              <a:rPr lang="en-GB" altLang="en-US" sz="1800"/>
              <a:t>     </a:t>
            </a:r>
            <a:r>
              <a:rPr lang="en-GB" altLang="en-US"/>
              <a:t>“Do you know anyone who feels neutral about maths? We suspect not. Indeed, we would go as far as to suggest that the majority of people either love it or hate it.” (Cockburn and Littler 2008, p.3)</a:t>
            </a:r>
          </a:p>
        </p:txBody>
      </p:sp>
      <p:pic>
        <p:nvPicPr>
          <p:cNvPr id="3077" name="Picture 5"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2926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292600"/>
            <a:ext cx="2786062" cy="213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64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Division</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66800"/>
            <a:ext cx="7488832" cy="57912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a:xfrm>
            <a:off x="7308304" y="764704"/>
            <a:ext cx="1296144"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841" y="5779934"/>
            <a:ext cx="20859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79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685800"/>
            <a:ext cx="82581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40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548680"/>
            <a:ext cx="7772400" cy="1470025"/>
          </a:xfrm>
        </p:spPr>
        <p:txBody>
          <a:bodyPr/>
          <a:lstStyle/>
          <a:p>
            <a:r>
              <a:rPr lang="en-GB" dirty="0" smtClean="0"/>
              <a:t>Aims of the new National Curriculum</a:t>
            </a:r>
            <a:endParaRPr lang="en-GB" dirty="0"/>
          </a:p>
        </p:txBody>
      </p:sp>
      <p:sp>
        <p:nvSpPr>
          <p:cNvPr id="5" name="Subtitle 4"/>
          <p:cNvSpPr>
            <a:spLocks noGrp="1"/>
          </p:cNvSpPr>
          <p:nvPr>
            <p:ph type="subTitle" idx="1"/>
          </p:nvPr>
        </p:nvSpPr>
        <p:spPr>
          <a:xfrm>
            <a:off x="1371600" y="2564904"/>
            <a:ext cx="6400800" cy="3073896"/>
          </a:xfrm>
        </p:spPr>
        <p:txBody>
          <a:bodyPr>
            <a:normAutofit fontScale="32500" lnSpcReduction="20000"/>
          </a:bodyPr>
          <a:lstStyle/>
          <a:p>
            <a:r>
              <a:rPr lang="en-GB" b="1" dirty="0" smtClean="0"/>
              <a:t>Aims</a:t>
            </a:r>
          </a:p>
          <a:p>
            <a:pPr marL="571500" indent="-571500">
              <a:buFont typeface="Arial" panose="020B0604020202020204" pitchFamily="34" charset="0"/>
              <a:buChar char="•"/>
            </a:pPr>
            <a:r>
              <a:rPr lang="en-GB" sz="4200" dirty="0" smtClean="0"/>
              <a:t>The national curriculum for mathematics aims to ensure that all pupils:</a:t>
            </a:r>
          </a:p>
          <a:p>
            <a:pPr marL="571500" indent="-571500">
              <a:buFont typeface="Arial" panose="020B0604020202020204" pitchFamily="34" charset="0"/>
              <a:buChar char="•"/>
            </a:pPr>
            <a:r>
              <a:rPr lang="en-GB" sz="4200" dirty="0" smtClean="0"/>
              <a:t>become fluent in the fundamentals of mathematics, including through varied and frequent practice with increasingly complex problems over time, so that pupils develop conceptual understanding and the ability to recall and apply knowledge rapidly and accurately</a:t>
            </a:r>
          </a:p>
          <a:p>
            <a:pPr marL="571500" indent="-571500">
              <a:buFont typeface="Arial" panose="020B0604020202020204" pitchFamily="34" charset="0"/>
              <a:buChar char="•"/>
            </a:pPr>
            <a:r>
              <a:rPr lang="en-GB" sz="4200" dirty="0" smtClean="0"/>
              <a:t>reason mathematically by following a line of enquiry, conjecturing relationships and generalisations, and developing an argument, justification or proof using mathematical language</a:t>
            </a:r>
          </a:p>
          <a:p>
            <a:pPr marL="571500" indent="-571500">
              <a:buFont typeface="Arial" panose="020B0604020202020204" pitchFamily="34" charset="0"/>
              <a:buChar char="•"/>
            </a:pPr>
            <a:r>
              <a:rPr lang="en-GB" sz="4200" dirty="0" smtClean="0"/>
              <a:t>can solve problems by applying their mathematics to a variety of routine and non-routine problems with increasing sophistication, including breaking down problems into a series of simpler steps and persevering in seeking solutions</a:t>
            </a:r>
          </a:p>
          <a:p>
            <a:pPr marL="571500" indent="-571500">
              <a:buFont typeface="Arial" panose="020B0604020202020204" pitchFamily="34" charset="0"/>
              <a:buChar char="•"/>
            </a:pPr>
            <a:endParaRPr lang="en-GB" sz="4200" dirty="0"/>
          </a:p>
        </p:txBody>
      </p:sp>
    </p:spTree>
    <p:extLst>
      <p:ext uri="{BB962C8B-B14F-4D97-AF65-F5344CB8AC3E}">
        <p14:creationId xmlns:p14="http://schemas.microsoft.com/office/powerpoint/2010/main" val="250885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GB" altLang="en-US"/>
              <a:t/>
            </a:r>
            <a:br>
              <a:rPr lang="en-GB" altLang="en-US"/>
            </a:br>
            <a:r>
              <a:rPr lang="en-GB" altLang="en-US"/>
              <a:t/>
            </a:r>
            <a:br>
              <a:rPr lang="en-GB" altLang="en-US"/>
            </a:br>
            <a:r>
              <a:rPr lang="en-GB" altLang="en-US"/>
              <a:t/>
            </a:r>
            <a:br>
              <a:rPr lang="en-GB" altLang="en-US"/>
            </a:br>
            <a:r>
              <a:rPr lang="en-GB" altLang="en-US"/>
              <a:t/>
            </a:r>
            <a:br>
              <a:rPr lang="en-GB" altLang="en-US"/>
            </a:br>
            <a:r>
              <a:rPr lang="en-GB" altLang="en-US"/>
              <a:t/>
            </a:r>
            <a:br>
              <a:rPr lang="en-GB" altLang="en-US"/>
            </a:br>
            <a:r>
              <a:rPr lang="en-GB" altLang="en-US" sz="4800"/>
              <a:t/>
            </a:r>
            <a:br>
              <a:rPr lang="en-GB" altLang="en-US" sz="4800"/>
            </a:br>
            <a:r>
              <a:rPr lang="en-GB" altLang="en-US" sz="4800"/>
              <a:t> Aims:</a:t>
            </a:r>
            <a:r>
              <a:rPr lang="en-GB" altLang="en-US"/>
              <a:t> </a:t>
            </a:r>
            <a:br>
              <a:rPr lang="en-GB" altLang="en-US"/>
            </a:br>
            <a:r>
              <a:rPr lang="en-GB" altLang="en-US"/>
              <a:t/>
            </a:r>
            <a:br>
              <a:rPr lang="en-GB" altLang="en-US"/>
            </a:br>
            <a:r>
              <a:rPr lang="en-GB" altLang="en-US"/>
              <a:t/>
            </a:r>
            <a:br>
              <a:rPr lang="en-GB" altLang="en-US"/>
            </a:br>
            <a:r>
              <a:rPr lang="en-GB" altLang="en-US"/>
              <a:t/>
            </a:r>
            <a:br>
              <a:rPr lang="en-GB" altLang="en-US"/>
            </a:br>
            <a:r>
              <a:rPr lang="en-GB" altLang="en-US"/>
              <a:t/>
            </a:r>
            <a:br>
              <a:rPr lang="en-GB" altLang="en-US"/>
            </a:br>
            <a:r>
              <a:rPr lang="en-GB" altLang="en-US"/>
              <a:t/>
            </a:r>
            <a:br>
              <a:rPr lang="en-GB" altLang="en-US"/>
            </a:br>
            <a:endParaRPr lang="en-GB" altLang="en-US"/>
          </a:p>
        </p:txBody>
      </p:sp>
      <p:sp>
        <p:nvSpPr>
          <p:cNvPr id="4106" name="Rectangle 10"/>
          <p:cNvSpPr>
            <a:spLocks noGrp="1" noChangeArrowheads="1"/>
          </p:cNvSpPr>
          <p:nvPr>
            <p:ph type="body" sz="half" idx="1"/>
          </p:nvPr>
        </p:nvSpPr>
        <p:spPr/>
        <p:txBody>
          <a:bodyPr/>
          <a:lstStyle/>
          <a:p>
            <a:pPr>
              <a:lnSpc>
                <a:spcPct val="80000"/>
              </a:lnSpc>
              <a:buFont typeface="Wingdings" pitchFamily="2" charset="2"/>
              <a:buNone/>
            </a:pPr>
            <a:r>
              <a:rPr lang="en-GB" altLang="en-US" sz="2400"/>
              <a:t/>
            </a:r>
            <a:br>
              <a:rPr lang="en-GB" altLang="en-US" sz="2400"/>
            </a:br>
            <a:r>
              <a:rPr lang="en-GB" altLang="en-US" sz="2400"/>
              <a:t>We want children to leave KS1 with a bank of mathematical skills, the confidence to use and apply them in everyday situations, the ability to take risks and enjoy challenges.</a:t>
            </a:r>
          </a:p>
          <a:p>
            <a:pPr>
              <a:lnSpc>
                <a:spcPct val="80000"/>
              </a:lnSpc>
              <a:buFont typeface="Wingdings" pitchFamily="2" charset="2"/>
              <a:buNone/>
            </a:pPr>
            <a:r>
              <a:rPr lang="en-GB" altLang="en-US" sz="1400"/>
              <a:t>        </a:t>
            </a:r>
          </a:p>
          <a:p>
            <a:pPr>
              <a:lnSpc>
                <a:spcPct val="80000"/>
              </a:lnSpc>
              <a:buFont typeface="Wingdings" pitchFamily="2" charset="2"/>
              <a:buNone/>
            </a:pPr>
            <a:r>
              <a:rPr lang="en-GB" altLang="en-US" sz="3600"/>
              <a:t>   Maths is everywhere!</a:t>
            </a:r>
            <a:br>
              <a:rPr lang="en-GB" altLang="en-US" sz="3600"/>
            </a:br>
            <a:endParaRPr lang="en-GB" altLang="en-US" sz="3600"/>
          </a:p>
        </p:txBody>
      </p:sp>
      <p:pic>
        <p:nvPicPr>
          <p:cNvPr id="4110" name="Picture 14" descr="SDC10665"/>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6550025" y="4149725"/>
            <a:ext cx="2593975" cy="2395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14" name="Picture 18"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8913"/>
            <a:ext cx="1655763" cy="1655762"/>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4905375"/>
            <a:ext cx="2568575" cy="1763713"/>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765175"/>
            <a:ext cx="2568575" cy="1927225"/>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descr="thumbn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2781300"/>
            <a:ext cx="2087563" cy="17875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bwMode="auto">
          <a:xfrm>
            <a:off x="423863" y="26227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GB" altLang="en-US" kern="0" smtClean="0"/>
              <a:t/>
            </a:r>
            <a:br>
              <a:rPr lang="en-GB" altLang="en-US" kern="0" smtClean="0"/>
            </a:br>
            <a:r>
              <a:rPr lang="en-GB" altLang="en-US" kern="0" smtClean="0"/>
              <a:t/>
            </a:r>
            <a:br>
              <a:rPr lang="en-GB" altLang="en-US" kern="0" smtClean="0"/>
            </a:br>
            <a:r>
              <a:rPr lang="en-GB" altLang="en-US" kern="0" smtClean="0"/>
              <a:t/>
            </a:r>
            <a:br>
              <a:rPr lang="en-GB" altLang="en-US" kern="0" smtClean="0"/>
            </a:br>
            <a:r>
              <a:rPr lang="en-GB" altLang="en-US" kern="0" smtClean="0"/>
              <a:t/>
            </a:r>
            <a:br>
              <a:rPr lang="en-GB" altLang="en-US" kern="0" smtClean="0"/>
            </a:br>
            <a:r>
              <a:rPr lang="en-GB" altLang="en-US" kern="0" smtClean="0"/>
              <a:t/>
            </a:r>
            <a:br>
              <a:rPr lang="en-GB" altLang="en-US" kern="0" smtClean="0"/>
            </a:br>
            <a:r>
              <a:rPr lang="en-GB" altLang="en-US" sz="4800" kern="0" smtClean="0"/>
              <a:t/>
            </a:r>
            <a:br>
              <a:rPr lang="en-GB" altLang="en-US" sz="4800" kern="0" smtClean="0"/>
            </a:br>
            <a:r>
              <a:rPr lang="en-GB" altLang="en-US" sz="4800" kern="0" smtClean="0"/>
              <a:t> Aims:</a:t>
            </a:r>
            <a:r>
              <a:rPr lang="en-GB" altLang="en-US" kern="0" smtClean="0"/>
              <a:t> </a:t>
            </a:r>
            <a:br>
              <a:rPr lang="en-GB" altLang="en-US" kern="0" smtClean="0"/>
            </a:br>
            <a:r>
              <a:rPr lang="en-GB" altLang="en-US" kern="0" smtClean="0"/>
              <a:t/>
            </a:r>
            <a:br>
              <a:rPr lang="en-GB" altLang="en-US" kern="0" smtClean="0"/>
            </a:br>
            <a:r>
              <a:rPr lang="en-GB" altLang="en-US" kern="0" smtClean="0"/>
              <a:t/>
            </a:r>
            <a:br>
              <a:rPr lang="en-GB" altLang="en-US" kern="0" smtClean="0"/>
            </a:br>
            <a:r>
              <a:rPr lang="en-GB" altLang="en-US" kern="0" smtClean="0"/>
              <a:t/>
            </a:r>
            <a:br>
              <a:rPr lang="en-GB" altLang="en-US" kern="0" smtClean="0"/>
            </a:br>
            <a:r>
              <a:rPr lang="en-GB" altLang="en-US" kern="0" smtClean="0"/>
              <a:t/>
            </a:r>
            <a:br>
              <a:rPr lang="en-GB" altLang="en-US" kern="0" smtClean="0"/>
            </a:br>
            <a:r>
              <a:rPr lang="en-GB" altLang="en-US" kern="0" smtClean="0"/>
              <a:t/>
            </a:r>
            <a:br>
              <a:rPr lang="en-GB" altLang="en-US" kern="0" smtClean="0"/>
            </a:br>
            <a:endParaRPr lang="en-GB" altLang="en-US" kern="0"/>
          </a:p>
        </p:txBody>
      </p:sp>
    </p:spTree>
    <p:extLst>
      <p:ext uri="{BB962C8B-B14F-4D97-AF65-F5344CB8AC3E}">
        <p14:creationId xmlns:p14="http://schemas.microsoft.com/office/powerpoint/2010/main" val="3960583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Mathematics in EYFS</a:t>
            </a:r>
            <a:endParaRPr lang="en-GB" dirty="0"/>
          </a:p>
        </p:txBody>
      </p:sp>
      <p:sp>
        <p:nvSpPr>
          <p:cNvPr id="3" name="Content Placeholder 2"/>
          <p:cNvSpPr>
            <a:spLocks noGrp="1"/>
          </p:cNvSpPr>
          <p:nvPr>
            <p:ph idx="1"/>
          </p:nvPr>
        </p:nvSpPr>
        <p:spPr/>
        <p:txBody>
          <a:bodyPr/>
          <a:lstStyle/>
          <a:p>
            <a:r>
              <a:rPr lang="en-GB" dirty="0" smtClean="0"/>
              <a:t>Songs</a:t>
            </a:r>
          </a:p>
          <a:p>
            <a:r>
              <a:rPr lang="en-GB" dirty="0" smtClean="0"/>
              <a:t>Stories</a:t>
            </a:r>
          </a:p>
          <a:p>
            <a:r>
              <a:rPr lang="en-GB" dirty="0" smtClean="0"/>
              <a:t>Role play</a:t>
            </a:r>
          </a:p>
          <a:p>
            <a:r>
              <a:rPr lang="en-GB" dirty="0" smtClean="0"/>
              <a:t>Counting</a:t>
            </a:r>
          </a:p>
          <a:p>
            <a:r>
              <a:rPr lang="en-GB" dirty="0" smtClean="0"/>
              <a:t>Structured play opportunities </a:t>
            </a:r>
            <a:endParaRPr lang="en-GB" dirty="0"/>
          </a:p>
        </p:txBody>
      </p:sp>
    </p:spTree>
    <p:extLst>
      <p:ext uri="{BB962C8B-B14F-4D97-AF65-F5344CB8AC3E}">
        <p14:creationId xmlns:p14="http://schemas.microsoft.com/office/powerpoint/2010/main" val="119807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836712"/>
            <a:ext cx="7772400" cy="1470025"/>
          </a:xfrm>
        </p:spPr>
        <p:txBody>
          <a:bodyPr/>
          <a:lstStyle/>
          <a:p>
            <a:r>
              <a:rPr lang="en-GB" dirty="0" smtClean="0"/>
              <a:t>Mathematics in KS1</a:t>
            </a:r>
            <a:endParaRPr lang="en-GB" dirty="0"/>
          </a:p>
        </p:txBody>
      </p:sp>
      <p:sp>
        <p:nvSpPr>
          <p:cNvPr id="5" name="Subtitle 4"/>
          <p:cNvSpPr>
            <a:spLocks noGrp="1"/>
          </p:cNvSpPr>
          <p:nvPr>
            <p:ph type="subTitle" idx="1"/>
          </p:nvPr>
        </p:nvSpPr>
        <p:spPr>
          <a:xfrm>
            <a:off x="1043608" y="2420888"/>
            <a:ext cx="7488832" cy="3217912"/>
          </a:xfrm>
        </p:spPr>
        <p:txBody>
          <a:bodyPr/>
          <a:lstStyle/>
          <a:p>
            <a:pPr marL="457200" indent="-457200" algn="l">
              <a:buFont typeface="Arial" panose="020B0604020202020204" pitchFamily="34" charset="0"/>
              <a:buChar char="•"/>
            </a:pPr>
            <a:r>
              <a:rPr lang="en-GB" dirty="0" smtClean="0"/>
              <a:t>Real life contexts</a:t>
            </a:r>
          </a:p>
          <a:p>
            <a:pPr marL="457200" indent="-457200" algn="l">
              <a:buFont typeface="Arial" panose="020B0604020202020204" pitchFamily="34" charset="0"/>
              <a:buChar char="•"/>
            </a:pPr>
            <a:r>
              <a:rPr lang="en-GB" dirty="0" smtClean="0"/>
              <a:t>(Learning Journeys at LM)</a:t>
            </a:r>
          </a:p>
          <a:p>
            <a:pPr marL="457200" indent="-457200" algn="l">
              <a:buFont typeface="Arial" panose="020B0604020202020204" pitchFamily="34" charset="0"/>
              <a:buChar char="•"/>
            </a:pPr>
            <a:r>
              <a:rPr lang="en-GB" dirty="0" smtClean="0"/>
              <a:t>Resources</a:t>
            </a:r>
          </a:p>
          <a:p>
            <a:pPr marL="457200" indent="-457200" algn="l">
              <a:buFont typeface="Arial" panose="020B0604020202020204" pitchFamily="34" charset="0"/>
              <a:buChar char="•"/>
            </a:pPr>
            <a:r>
              <a:rPr lang="en-GB" dirty="0" smtClean="0"/>
              <a:t>Models and Images</a:t>
            </a:r>
          </a:p>
          <a:p>
            <a:pPr marL="457200" indent="-457200" algn="l">
              <a:buFont typeface="Arial" panose="020B0604020202020204" pitchFamily="34" charset="0"/>
              <a:buChar char="•"/>
            </a:pPr>
            <a:r>
              <a:rPr lang="en-GB" dirty="0" smtClean="0"/>
              <a:t>Calculation methods</a:t>
            </a:r>
            <a:endParaRPr lang="en-GB" dirty="0"/>
          </a:p>
        </p:txBody>
      </p:sp>
    </p:spTree>
    <p:extLst>
      <p:ext uri="{BB962C8B-B14F-4D97-AF65-F5344CB8AC3E}">
        <p14:creationId xmlns:p14="http://schemas.microsoft.com/office/powerpoint/2010/main" val="3412395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 in KS1</a:t>
            </a:r>
            <a:endParaRPr lang="en-GB" dirty="0"/>
          </a:p>
        </p:txBody>
      </p:sp>
      <p:sp>
        <p:nvSpPr>
          <p:cNvPr id="3" name="Content Placeholder 2"/>
          <p:cNvSpPr>
            <a:spLocks noGrp="1"/>
          </p:cNvSpPr>
          <p:nvPr>
            <p:ph idx="1"/>
          </p:nvPr>
        </p:nvSpPr>
        <p:spPr/>
        <p:txBody>
          <a:bodyPr/>
          <a:lstStyle/>
          <a:p>
            <a:r>
              <a:rPr lang="en-GB" dirty="0" err="1" smtClean="0"/>
              <a:t>Numicon</a:t>
            </a:r>
            <a:endParaRPr lang="en-GB" dirty="0" smtClean="0"/>
          </a:p>
          <a:p>
            <a:r>
              <a:rPr lang="en-GB" dirty="0" smtClean="0"/>
              <a:t>Dice</a:t>
            </a:r>
          </a:p>
          <a:p>
            <a:r>
              <a:rPr lang="en-GB" dirty="0" smtClean="0"/>
              <a:t>Number squares</a:t>
            </a:r>
          </a:p>
          <a:p>
            <a:r>
              <a:rPr lang="en-GB" dirty="0" smtClean="0"/>
              <a:t>Number lines</a:t>
            </a:r>
          </a:p>
          <a:p>
            <a:r>
              <a:rPr lang="en-GB" dirty="0" smtClean="0"/>
              <a:t>Counters</a:t>
            </a:r>
          </a:p>
          <a:p>
            <a:r>
              <a:rPr lang="en-GB" dirty="0" err="1" smtClean="0"/>
              <a:t>Unifix</a:t>
            </a:r>
            <a:r>
              <a:rPr lang="en-GB" dirty="0" smtClean="0"/>
              <a:t>   </a:t>
            </a:r>
            <a:endParaRPr lang="en-GB"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517" y="1772816"/>
            <a:ext cx="4824979" cy="33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83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Models and Images in KS1</a:t>
            </a:r>
            <a:endParaRPr lang="en-GB" dirty="0"/>
          </a:p>
        </p:txBody>
      </p:sp>
      <p:sp>
        <p:nvSpPr>
          <p:cNvPr id="3" name="Content Placeholder 2"/>
          <p:cNvSpPr>
            <a:spLocks noGrp="1"/>
          </p:cNvSpPr>
          <p:nvPr>
            <p:ph idx="1"/>
          </p:nvPr>
        </p:nvSpPr>
        <p:spPr/>
        <p:txBody>
          <a:bodyPr/>
          <a:lstStyle/>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19199"/>
            <a:ext cx="8496944" cy="5425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25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 Methods in KS1</a:t>
            </a:r>
            <a:endParaRPr lang="en-GB" dirty="0"/>
          </a:p>
        </p:txBody>
      </p:sp>
      <p:sp>
        <p:nvSpPr>
          <p:cNvPr id="3" name="Content Placeholder 2"/>
          <p:cNvSpPr>
            <a:spLocks noGrp="1"/>
          </p:cNvSpPr>
          <p:nvPr>
            <p:ph idx="1"/>
          </p:nvPr>
        </p:nvSpPr>
        <p:spPr/>
        <p:txBody>
          <a:bodyPr>
            <a:normAutofit/>
          </a:bodyPr>
          <a:lstStyle/>
          <a:p>
            <a:r>
              <a:rPr lang="en-GB" sz="1200" dirty="0" smtClean="0"/>
              <a:t>Number line for addition and subtraction</a:t>
            </a:r>
          </a:p>
          <a:p>
            <a:r>
              <a:rPr lang="en-GB" sz="1200" dirty="0" smtClean="0"/>
              <a:t>Number line for multiplication and division</a:t>
            </a:r>
          </a:p>
          <a:p>
            <a:r>
              <a:rPr lang="en-GB" sz="1200" dirty="0" smtClean="0"/>
              <a:t>n</a:t>
            </a:r>
            <a:endParaRPr lang="en-GB"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792088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471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238</Words>
  <Application>Microsoft Office PowerPoint</Application>
  <PresentationFormat>On-screen Show (4:3)</PresentationFormat>
  <Paragraphs>44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Mathematics Workshops</vt:lpstr>
      <vt:lpstr>Rationale</vt:lpstr>
      <vt:lpstr>Aims of the new National Curriculum</vt:lpstr>
      <vt:lpstr>       Aims:       </vt:lpstr>
      <vt:lpstr>Mathematics in EYFS</vt:lpstr>
      <vt:lpstr>Mathematics in KS1</vt:lpstr>
      <vt:lpstr>Resources in KS1</vt:lpstr>
      <vt:lpstr>Models and Images in KS1</vt:lpstr>
      <vt:lpstr>Calculation Methods in KS1</vt:lpstr>
      <vt:lpstr>Resources in KS2</vt:lpstr>
      <vt:lpstr>Resources</vt:lpstr>
      <vt:lpstr>Calculation Methods in KS2  Addition</vt:lpstr>
      <vt:lpstr>PowerPoint Presentation</vt:lpstr>
      <vt:lpstr>Subtraction</vt:lpstr>
      <vt:lpstr>PowerPoint Presentation</vt:lpstr>
      <vt:lpstr>PowerPoint Presentation</vt:lpstr>
      <vt:lpstr>Multiplication</vt:lpstr>
      <vt:lpstr>PowerPoint Presentation</vt:lpstr>
      <vt:lpstr>PowerPoint Presentation</vt:lpstr>
      <vt:lpstr>Division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Workshops</dc:title>
  <dc:creator>Natalie Langtree</dc:creator>
  <cp:lastModifiedBy>Katherine Chalmers</cp:lastModifiedBy>
  <cp:revision>7</cp:revision>
  <dcterms:created xsi:type="dcterms:W3CDTF">2015-09-24T08:31:19Z</dcterms:created>
  <dcterms:modified xsi:type="dcterms:W3CDTF">2017-11-21T10:23:52Z</dcterms:modified>
</cp:coreProperties>
</file>