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7" r:id="rId4"/>
    <p:sldId id="281" r:id="rId5"/>
    <p:sldId id="268" r:id="rId6"/>
    <p:sldId id="291" r:id="rId7"/>
    <p:sldId id="293" r:id="rId8"/>
    <p:sldId id="266" r:id="rId9"/>
    <p:sldId id="270" r:id="rId10"/>
    <p:sldId id="294" r:id="rId11"/>
    <p:sldId id="295" r:id="rId12"/>
    <p:sldId id="257" r:id="rId13"/>
    <p:sldId id="269" r:id="rId14"/>
    <p:sldId id="276" r:id="rId15"/>
    <p:sldId id="260" r:id="rId16"/>
    <p:sldId id="262" r:id="rId17"/>
    <p:sldId id="275" r:id="rId18"/>
    <p:sldId id="271" r:id="rId19"/>
    <p:sldId id="264" r:id="rId20"/>
    <p:sldId id="265" r:id="rId21"/>
    <p:sldId id="263" r:id="rId22"/>
    <p:sldId id="278" r:id="rId23"/>
    <p:sldId id="277" r:id="rId24"/>
    <p:sldId id="279" r:id="rId25"/>
    <p:sldId id="280" r:id="rId26"/>
    <p:sldId id="283" r:id="rId27"/>
    <p:sldId id="285" r:id="rId28"/>
    <p:sldId id="287" r:id="rId29"/>
    <p:sldId id="288" r:id="rId30"/>
    <p:sldId id="289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7" d="100"/>
          <a:sy n="67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4BD19-B3DE-4192-8BED-A244AFC16703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B34D1-FDBA-40A7-AD8E-4A1DF2B36D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E0AAE-259A-3449-B03E-12BFA0349C8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9C9-1C93-4D92-BB5A-C6949D50E7EC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20E1-AD25-42DF-B604-3D9E85D59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9C9-1C93-4D92-BB5A-C6949D50E7EC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20E1-AD25-42DF-B604-3D9E85D59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9C9-1C93-4D92-BB5A-C6949D50E7EC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20E1-AD25-42DF-B604-3D9E85D59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F332-0D12-FE45-BA16-68B26DAA27AF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3560-F1BA-594D-8C5E-D7D0552BD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9C9-1C93-4D92-BB5A-C6949D50E7EC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20E1-AD25-42DF-B604-3D9E85D59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9C9-1C93-4D92-BB5A-C6949D50E7EC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20E1-AD25-42DF-B604-3D9E85D59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9C9-1C93-4D92-BB5A-C6949D50E7EC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20E1-AD25-42DF-B604-3D9E85D59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9C9-1C93-4D92-BB5A-C6949D50E7EC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20E1-AD25-42DF-B604-3D9E85D59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9C9-1C93-4D92-BB5A-C6949D50E7EC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20E1-AD25-42DF-B604-3D9E85D59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9C9-1C93-4D92-BB5A-C6949D50E7EC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20E1-AD25-42DF-B604-3D9E85D59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9C9-1C93-4D92-BB5A-C6949D50E7EC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20E1-AD25-42DF-B604-3D9E85D59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A9C9-1C93-4D92-BB5A-C6949D50E7EC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20E1-AD25-42DF-B604-3D9E85D59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FA9C9-1C93-4D92-BB5A-C6949D50E7EC}" type="datetimeFigureOut">
              <a:rPr lang="en-GB" smtClean="0"/>
              <a:pPr/>
              <a:t>02/09/2015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20E1-AD25-42DF-B604-3D9E85D59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Assessment for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September 4</a:t>
            </a:r>
            <a:r>
              <a:rPr lang="en-GB" baseline="30000" dirty="0" smtClean="0"/>
              <a:t>th</a:t>
            </a:r>
            <a:r>
              <a:rPr lang="en-GB" dirty="0" smtClean="0"/>
              <a:t> 2015</a:t>
            </a:r>
          </a:p>
          <a:p>
            <a:r>
              <a:rPr lang="en-GB" dirty="0" smtClean="0"/>
              <a:t>Natalie </a:t>
            </a:r>
            <a:r>
              <a:rPr lang="en-GB" dirty="0" err="1" smtClean="0"/>
              <a:t>Langtree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/>
          </a:bodyPr>
          <a:lstStyle/>
          <a:p>
            <a:r>
              <a:rPr lang="en-GB" b="1" dirty="0" smtClean="0"/>
              <a:t>Learning Intentions, Success Criteria and Developing Excellence</a:t>
            </a:r>
            <a:endParaRPr lang="en-GB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Examples of tasks to uncover prior knowledge: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Odd One Out</a:t>
            </a:r>
          </a:p>
          <a:p>
            <a:r>
              <a:rPr lang="en-GB" dirty="0" smtClean="0"/>
              <a:t>Starting with the wrong answer</a:t>
            </a:r>
          </a:p>
          <a:p>
            <a:r>
              <a:rPr lang="en-GB" dirty="0" smtClean="0"/>
              <a:t>Sorting success criteria</a:t>
            </a:r>
          </a:p>
          <a:p>
            <a:r>
              <a:rPr lang="en-GB" dirty="0" smtClean="0"/>
              <a:t>Sorting objects</a:t>
            </a:r>
          </a:p>
          <a:p>
            <a:r>
              <a:rPr lang="en-GB" dirty="0" smtClean="0"/>
              <a:t>Role play</a:t>
            </a:r>
          </a:p>
          <a:p>
            <a:r>
              <a:rPr lang="en-GB" dirty="0" smtClean="0"/>
              <a:t>Surprise letter</a:t>
            </a:r>
          </a:p>
          <a:p>
            <a:r>
              <a:rPr lang="en-GB" dirty="0" smtClean="0"/>
              <a:t>Agree or disagree statement</a:t>
            </a:r>
          </a:p>
          <a:p>
            <a:r>
              <a:rPr lang="en-GB" dirty="0" smtClean="0"/>
              <a:t>True or false statements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49817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   </a:t>
            </a:r>
            <a:r>
              <a:rPr lang="en-GB" b="1" dirty="0" smtClean="0"/>
              <a:t>Quality Comparison to Generate  SC  Activity – Find the perimeter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608512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4m x 2m = 8m</a:t>
            </a:r>
          </a:p>
          <a:p>
            <a:pPr>
              <a:buNone/>
            </a:pPr>
            <a:r>
              <a:rPr lang="en-GB" dirty="0" smtClean="0"/>
              <a:t>P=8m</a:t>
            </a:r>
            <a:endParaRPr lang="en-GB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8024" y="3861048"/>
            <a:ext cx="40386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4m + 4m = 8m</a:t>
            </a:r>
          </a:p>
          <a:p>
            <a:r>
              <a:rPr lang="en-GB" dirty="0" smtClean="0"/>
              <a:t>2m + 2m = 4m</a:t>
            </a:r>
          </a:p>
          <a:p>
            <a:r>
              <a:rPr lang="en-GB" dirty="0" smtClean="0"/>
              <a:t>8m + 4m = 12m</a:t>
            </a:r>
          </a:p>
          <a:p>
            <a:r>
              <a:rPr lang="en-GB" dirty="0" smtClean="0"/>
              <a:t> P = 12m</a:t>
            </a:r>
            <a:endParaRPr lang="en-GB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3861048"/>
            <a:ext cx="40386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6600" b="1" dirty="0" smtClean="0"/>
              <a:t>Effective peer and self assessment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2800" dirty="0" smtClean="0"/>
              <a:t>Key requirements in developing these skills: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Mindset</a:t>
            </a:r>
            <a:endParaRPr lang="en-GB" dirty="0"/>
          </a:p>
        </p:txBody>
      </p:sp>
      <p:pic>
        <p:nvPicPr>
          <p:cNvPr id="4" name="Content Placeholder 3" descr="th33A4TL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78905"/>
            <a:ext cx="6285854" cy="471439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at-is-a-growth-mindset_5372df15ad4e5_w1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0711" y="0"/>
            <a:ext cx="56841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wth-mindset-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7888" y="2199916"/>
            <a:ext cx="6772204" cy="46580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put another way…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Happy, healthy neurons chat to each other. </a:t>
            </a:r>
            <a:endParaRPr lang="en-GB" dirty="0"/>
          </a:p>
        </p:txBody>
      </p:sp>
      <p:pic>
        <p:nvPicPr>
          <p:cNvPr id="8" name="Picture Placeholder 7" descr="neurons-e1371079015716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6200775" cy="4229100"/>
          </a:xfrm>
        </p:spPr>
      </p:pic>
      <p:sp>
        <p:nvSpPr>
          <p:cNvPr id="7" name="Picture Placeholder 4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/>
          <a:lstStyle/>
          <a:p>
            <a:r>
              <a:rPr lang="en-GB" dirty="0" smtClean="0"/>
              <a:t>Time, effort, practice and input.</a:t>
            </a:r>
            <a:br>
              <a:rPr lang="en-GB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This is really making me think! I can feel my neurons connecting.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1832273"/>
            <a:ext cx="82809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 algn="ctr"/>
            <a:r>
              <a:rPr lang="en-US" sz="6600" b="1" dirty="0" smtClean="0"/>
              <a:t>Fixed or </a:t>
            </a:r>
            <a:r>
              <a:rPr lang="en-US" sz="6600" b="1" dirty="0" smtClean="0"/>
              <a:t>Growth</a:t>
            </a:r>
            <a:endParaRPr lang="en-US" sz="6600" b="1" dirty="0" smtClean="0"/>
          </a:p>
          <a:p>
            <a:pPr algn="ctr"/>
            <a:r>
              <a:rPr lang="en-US" sz="6600" b="1" dirty="0" smtClean="0"/>
              <a:t>Activity</a:t>
            </a:r>
            <a:endParaRPr lang="en-US" sz="66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en-GB" sz="5400" b="1" dirty="0" smtClean="0"/>
              <a:t>What is Assessment for Learning?</a:t>
            </a:r>
            <a:endParaRPr lang="en-GB" sz="5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88640"/>
          <a:ext cx="4038600" cy="6508436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4038600"/>
              </a:tblGrid>
              <a:tr h="927400">
                <a:tc>
                  <a:txBody>
                    <a:bodyPr/>
                    <a:lstStyle/>
                    <a:p>
                      <a:r>
                        <a:rPr lang="en-GB" sz="4400" dirty="0" smtClean="0"/>
                        <a:t>Fixed Mindset</a:t>
                      </a:r>
                      <a:endParaRPr lang="en-GB" sz="4400" dirty="0"/>
                    </a:p>
                  </a:txBody>
                  <a:tcPr/>
                </a:tc>
              </a:tr>
              <a:tr h="90718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Intelligence is static.</a:t>
                      </a:r>
                    </a:p>
                    <a:p>
                      <a:r>
                        <a:rPr lang="en-GB" sz="2800" i="1" dirty="0" smtClean="0"/>
                        <a:t>I must look clever !</a:t>
                      </a:r>
                      <a:endParaRPr lang="en-GB" sz="2800" i="1" dirty="0"/>
                    </a:p>
                  </a:txBody>
                  <a:tcPr/>
                </a:tc>
              </a:tr>
              <a:tr h="770419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Avoids challenges</a:t>
                      </a:r>
                      <a:endParaRPr lang="en-GB" sz="2800" dirty="0"/>
                    </a:p>
                  </a:txBody>
                  <a:tcPr/>
                </a:tc>
              </a:tr>
              <a:tr h="770419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Gives up easily</a:t>
                      </a:r>
                      <a:endParaRPr lang="en-GB" sz="2800" dirty="0"/>
                    </a:p>
                  </a:txBody>
                  <a:tcPr/>
                </a:tc>
              </a:tr>
              <a:tr h="770419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Sees effort as pointless</a:t>
                      </a:r>
                      <a:endParaRPr lang="en-GB" sz="2800" dirty="0"/>
                    </a:p>
                  </a:txBody>
                  <a:tcPr/>
                </a:tc>
              </a:tr>
              <a:tr h="770419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Ignores useful criticism</a:t>
                      </a:r>
                      <a:endParaRPr lang="en-GB" sz="2800" dirty="0"/>
                    </a:p>
                  </a:txBody>
                  <a:tcPr/>
                </a:tc>
              </a:tr>
              <a:tr h="1492458">
                <a:tc>
                  <a:txBody>
                    <a:bodyPr/>
                    <a:lstStyle/>
                    <a:p>
                      <a:r>
                        <a:rPr lang="en-GB" sz="3200" i="1" dirty="0" smtClean="0"/>
                        <a:t>Likely to plateau early and achieve less than full potential</a:t>
                      </a:r>
                      <a:endParaRPr lang="en-GB" sz="3200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716016" y="188641"/>
          <a:ext cx="4248472" cy="6520723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4248472"/>
              </a:tblGrid>
              <a:tr h="907768">
                <a:tc>
                  <a:txBody>
                    <a:bodyPr/>
                    <a:lstStyle/>
                    <a:p>
                      <a:r>
                        <a:rPr lang="en-GB" sz="4400" dirty="0" smtClean="0"/>
                        <a:t>Growth Mindset</a:t>
                      </a:r>
                      <a:endParaRPr lang="en-GB" sz="4400" dirty="0"/>
                    </a:p>
                  </a:txBody>
                  <a:tcPr/>
                </a:tc>
              </a:tr>
              <a:tr h="924878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Intelligence is expandable.</a:t>
                      </a:r>
                    </a:p>
                    <a:p>
                      <a:r>
                        <a:rPr lang="en-GB" sz="2800" i="1" dirty="0" smtClean="0"/>
                        <a:t>I want to learn more!</a:t>
                      </a:r>
                      <a:endParaRPr lang="en-GB" sz="2800" i="1" dirty="0"/>
                    </a:p>
                  </a:txBody>
                  <a:tcPr/>
                </a:tc>
              </a:tr>
              <a:tr h="75411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Embraces challenges</a:t>
                      </a:r>
                      <a:endParaRPr lang="en-GB" sz="2800" dirty="0"/>
                    </a:p>
                  </a:txBody>
                  <a:tcPr/>
                </a:tc>
              </a:tr>
              <a:tr h="924878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Persists in the face of setbacks</a:t>
                      </a:r>
                      <a:endParaRPr lang="en-GB" sz="2800" dirty="0"/>
                    </a:p>
                  </a:txBody>
                  <a:tcPr/>
                </a:tc>
              </a:tr>
              <a:tr h="75411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Sees effort as the way</a:t>
                      </a:r>
                      <a:endParaRPr lang="en-GB" sz="2800" dirty="0"/>
                    </a:p>
                  </a:txBody>
                  <a:tcPr/>
                </a:tc>
              </a:tr>
              <a:tr h="75411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Learns from criticism</a:t>
                      </a:r>
                      <a:endParaRPr lang="en-GB" sz="2800" dirty="0"/>
                    </a:p>
                  </a:txBody>
                  <a:tcPr/>
                </a:tc>
              </a:tr>
              <a:tr h="1460865">
                <a:tc>
                  <a:txBody>
                    <a:bodyPr/>
                    <a:lstStyle/>
                    <a:p>
                      <a:r>
                        <a:rPr lang="en-GB" sz="3200" i="1" dirty="0" smtClean="0"/>
                        <a:t>Reaches ever –higher levels of achievement</a:t>
                      </a:r>
                      <a:endParaRPr lang="en-GB" sz="32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/>
          <a:lstStyle/>
          <a:p>
            <a:r>
              <a:rPr lang="en-US" b="1" dirty="0" smtClean="0"/>
              <a:t>Activity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395579"/>
            <a:ext cx="7662864" cy="4549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	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305" y="1700809"/>
            <a:ext cx="87211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Remember pupils from your last class. Did they have a fixed or a growth mindset?</a:t>
            </a:r>
          </a:p>
          <a:p>
            <a:endParaRPr lang="en-US" sz="4000" dirty="0"/>
          </a:p>
          <a:p>
            <a:r>
              <a:rPr lang="en-US" sz="4000" dirty="0" smtClean="0"/>
              <a:t>What about your own mindset?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en-GB" sz="7200" b="1" dirty="0" smtClean="0"/>
              <a:t>Creating a growth mindset culture in the classroom</a:t>
            </a:r>
            <a:endParaRPr lang="en-GB" sz="7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347864" y="2636912"/>
            <a:ext cx="136815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115616" y="0"/>
            <a:ext cx="6840760" cy="65973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/>
          <p:cNvSpPr/>
          <p:nvPr/>
        </p:nvSpPr>
        <p:spPr>
          <a:xfrm>
            <a:off x="2339752" y="1196752"/>
            <a:ext cx="4392488" cy="432048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Connector 11"/>
          <p:cNvSpPr/>
          <p:nvPr/>
        </p:nvSpPr>
        <p:spPr>
          <a:xfrm>
            <a:off x="3275856" y="2132856"/>
            <a:ext cx="2592288" cy="25922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851920" y="54868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Panic</a:t>
            </a:r>
            <a:endParaRPr lang="en-GB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51920" y="141277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Stretch</a:t>
            </a:r>
            <a:endParaRPr lang="en-GB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306896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Comfort</a:t>
            </a:r>
            <a:endParaRPr lang="en-GB" sz="32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GB" dirty="0" smtClean="0"/>
              <a:t>Activity 3</a:t>
            </a:r>
            <a:endParaRPr lang="en-GB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187624" y="1844824"/>
            <a:ext cx="6584776" cy="3793976"/>
          </a:xfrm>
        </p:spPr>
        <p:txBody>
          <a:bodyPr>
            <a:noAutofit/>
          </a:bodyPr>
          <a:lstStyle/>
          <a:p>
            <a:r>
              <a:rPr lang="en-GB" sz="3600" b="1" dirty="0" err="1" smtClean="0">
                <a:solidFill>
                  <a:schemeClr val="tx1"/>
                </a:solidFill>
              </a:rPr>
              <a:t>Runa</a:t>
            </a:r>
            <a:r>
              <a:rPr lang="en-GB" sz="3600" b="1" dirty="0" smtClean="0">
                <a:solidFill>
                  <a:schemeClr val="tx1"/>
                </a:solidFill>
              </a:rPr>
              <a:t> and Jon each start with the same number.</a:t>
            </a:r>
          </a:p>
          <a:p>
            <a:r>
              <a:rPr lang="en-GB" sz="3600" b="1" dirty="0" err="1" smtClean="0">
                <a:solidFill>
                  <a:schemeClr val="tx1"/>
                </a:solidFill>
              </a:rPr>
              <a:t>Runa</a:t>
            </a:r>
            <a:r>
              <a:rPr lang="en-GB" sz="3600" b="1" dirty="0" smtClean="0">
                <a:solidFill>
                  <a:schemeClr val="tx1"/>
                </a:solidFill>
              </a:rPr>
              <a:t> rounds the number to the nearest hundred. Jon rounds the number to the nearest ten.</a:t>
            </a:r>
          </a:p>
          <a:p>
            <a:r>
              <a:rPr lang="en-GB" sz="3600" b="1" dirty="0" err="1" smtClean="0">
                <a:solidFill>
                  <a:schemeClr val="tx1"/>
                </a:solidFill>
              </a:rPr>
              <a:t>Runa’s</a:t>
            </a:r>
            <a:r>
              <a:rPr lang="en-GB" sz="3600" b="1" dirty="0" smtClean="0">
                <a:solidFill>
                  <a:schemeClr val="tx1"/>
                </a:solidFill>
              </a:rPr>
              <a:t> answer is double Jon’s answer. Explain how this can be.</a:t>
            </a:r>
            <a:endParaRPr lang="en-GB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Answer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4000" b="1" dirty="0" smtClean="0"/>
              <a:t>•	53 to the nearest hundred is 100, and to the nearest ten is 50 and 2 × 50 = 100 •	If it’s 50 or more but less than 55 it will round to 100 (nearest hundred) and 50 (nearest ten) and 100 is double 50 •	0 is 0 to the nearest 100 and 0 to the nearest 10 and twice 0 is 0</a:t>
            </a:r>
            <a:endParaRPr lang="en-GB" sz="4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en-GB" sz="9600" b="1" dirty="0" smtClean="0"/>
              <a:t>Yet</a:t>
            </a:r>
            <a:endParaRPr lang="en-GB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1556793"/>
            <a:ext cx="8820472" cy="3024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6600" dirty="0" smtClean="0"/>
              <a:t>I can’t do this …</a:t>
            </a:r>
          </a:p>
          <a:p>
            <a:pPr algn="ctr">
              <a:buNone/>
            </a:pPr>
            <a:r>
              <a:rPr lang="en-GB" sz="5600" i="1" dirty="0" smtClean="0"/>
              <a:t>Avoids panic and encourages stretch</a:t>
            </a:r>
            <a:endParaRPr lang="en-GB" sz="5600" i="1" dirty="0"/>
          </a:p>
        </p:txBody>
      </p:sp>
      <p:pic>
        <p:nvPicPr>
          <p:cNvPr id="3074" name="Picture 2" descr="C:\Users\natalie\Pictures\thF075M51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365104"/>
            <a:ext cx="396044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/>
              <a:t>Praise language –focuses on achievement and effort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Well done. You’re learning to …</a:t>
            </a:r>
          </a:p>
          <a:p>
            <a:r>
              <a:rPr lang="en-GB" b="1" dirty="0" smtClean="0"/>
              <a:t>Good, it’s making you think – that’s how you know your brain is growing.</a:t>
            </a:r>
          </a:p>
          <a:p>
            <a:r>
              <a:rPr lang="en-GB" b="1" dirty="0" smtClean="0"/>
              <a:t>Every time you practise, you’re making the connections in your brain stronger.</a:t>
            </a:r>
          </a:p>
          <a:p>
            <a:r>
              <a:rPr lang="en-GB" b="1" dirty="0" smtClean="0"/>
              <a:t>You’re good at the things you like because you spend longer doing them.</a:t>
            </a:r>
          </a:p>
          <a:p>
            <a:r>
              <a:rPr lang="en-GB" b="1" dirty="0" smtClean="0"/>
              <a:t>Your skills have really improved. Do you remember how much harder this was last week.</a:t>
            </a:r>
          </a:p>
          <a:p>
            <a:r>
              <a:rPr lang="en-GB" b="1" dirty="0" smtClean="0"/>
              <a:t>You mean you don’t know YET!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1484784"/>
            <a:ext cx="8424936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r>
              <a:rPr lang="en-GB" dirty="0" smtClean="0"/>
              <a:t>A Fixed or Growth Mindset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questionnaires and scenarios to try with children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Learning to learn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GB" dirty="0" smtClean="0"/>
              <a:t>Learning not work</a:t>
            </a:r>
          </a:p>
          <a:p>
            <a:r>
              <a:rPr lang="en-GB" dirty="0" smtClean="0"/>
              <a:t>Learning muscles and learning powers</a:t>
            </a:r>
          </a:p>
          <a:p>
            <a:r>
              <a:rPr lang="en-GB" dirty="0" smtClean="0"/>
              <a:t>Characters to represent the learning powers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 descr="C:\Users\natalie\Pictures\thZ3A2B3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5616624" cy="35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971600" y="274638"/>
            <a:ext cx="7258000" cy="4810546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A classroom where </a:t>
            </a:r>
            <a:r>
              <a:rPr lang="en-GB" sz="6000" b="1" dirty="0" err="1" smtClean="0"/>
              <a:t>AfL</a:t>
            </a:r>
            <a:r>
              <a:rPr lang="en-GB" sz="6000" b="1" dirty="0" smtClean="0"/>
              <a:t> is strong will have:</a:t>
            </a:r>
            <a:endParaRPr lang="en-GB" sz="60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Successful learning means: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Concentrate</a:t>
            </a:r>
          </a:p>
          <a:p>
            <a:r>
              <a:rPr lang="en-GB" b="1" dirty="0" smtClean="0"/>
              <a:t>Don’t give up</a:t>
            </a:r>
          </a:p>
          <a:p>
            <a:r>
              <a:rPr lang="en-GB" b="1" dirty="0" smtClean="0"/>
              <a:t>Be cooperative</a:t>
            </a:r>
          </a:p>
          <a:p>
            <a:r>
              <a:rPr lang="en-GB" b="1" dirty="0" smtClean="0"/>
              <a:t>Be curious</a:t>
            </a:r>
          </a:p>
          <a:p>
            <a:r>
              <a:rPr lang="en-GB" b="1" dirty="0" smtClean="0"/>
              <a:t>Have a go</a:t>
            </a:r>
          </a:p>
          <a:p>
            <a:r>
              <a:rPr lang="en-GB" b="1" dirty="0" smtClean="0"/>
              <a:t>Use your imagination</a:t>
            </a:r>
          </a:p>
          <a:p>
            <a:r>
              <a:rPr lang="en-GB" b="1" dirty="0" smtClean="0"/>
              <a:t>Keep improving</a:t>
            </a:r>
          </a:p>
          <a:p>
            <a:r>
              <a:rPr lang="en-GB" b="1" dirty="0" smtClean="0"/>
              <a:t>Enjoy learning</a:t>
            </a:r>
          </a:p>
          <a:p>
            <a:pPr algn="ctr">
              <a:buNone/>
            </a:pPr>
            <a:r>
              <a:rPr lang="en-GB" i="1" dirty="0" smtClean="0"/>
              <a:t>Which learning powers have you used today?</a:t>
            </a:r>
            <a:endParaRPr lang="en-GB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Activity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GB" dirty="0" smtClean="0"/>
              <a:t>With your Talk Partner, create a Growth Mindset poster for your classroom. </a:t>
            </a:r>
            <a:endParaRPr lang="en-GB" dirty="0"/>
          </a:p>
        </p:txBody>
      </p:sp>
      <p:pic>
        <p:nvPicPr>
          <p:cNvPr id="2050" name="Picture 2" descr="C:\Users\natalie\Pictures\changing-dialogue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640871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b="1" dirty="0" smtClean="0"/>
              <a:t>Talk Partners</a:t>
            </a:r>
            <a:endParaRPr lang="en-GB" sz="8000" b="1" dirty="0"/>
          </a:p>
        </p:txBody>
      </p:sp>
      <p:pic>
        <p:nvPicPr>
          <p:cNvPr id="8" name="Content Placeholder 7" descr="th9T7ZS13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420888"/>
            <a:ext cx="2409891" cy="295232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600" b="1" dirty="0" smtClean="0">
                <a:latin typeface="Tahoma" pitchFamily="34" charset="0"/>
              </a:rPr>
              <a:t>Mixed Ability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Classroom Layout</a:t>
            </a:r>
            <a:br>
              <a:rPr lang="en-GB" b="1" dirty="0" smtClean="0"/>
            </a:br>
            <a:r>
              <a:rPr lang="en-GB" dirty="0" smtClean="0"/>
              <a:t>Experiment! You don’t have to have groups of 6 or 8. 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1403648" y="3284984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5400000">
            <a:off x="215516" y="4113076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rot="5400000">
            <a:off x="2591780" y="4113076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907704" y="3861048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907704" y="4293096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07704" y="4797152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19538992">
            <a:off x="5725313" y="3253451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9632203">
            <a:off x="5797320" y="4261563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2617667">
            <a:off x="7012674" y="4340434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2330817">
            <a:off x="6967266" y="3299589"/>
            <a:ext cx="12961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Autofit/>
          </a:bodyPr>
          <a:lstStyle/>
          <a:p>
            <a:r>
              <a:rPr lang="en-GB" sz="6600" b="1" dirty="0" smtClean="0"/>
              <a:t>Making mixed ability teaching and learning work </a:t>
            </a:r>
            <a:endParaRPr lang="en-GB" sz="6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Questioning</a:t>
            </a:r>
            <a:endParaRPr lang="en-GB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the purpose of questioning?</a:t>
            </a:r>
          </a:p>
          <a:p>
            <a:r>
              <a:rPr lang="en-GB" dirty="0" smtClean="0"/>
              <a:t>What makes a good question?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/>
              <a:t>Socratic Questioning – tell me more!</a:t>
            </a:r>
            <a:endParaRPr lang="en-US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ahoma" pitchFamily="34" charset="0"/>
              </a:rPr>
              <a:t>Why are you saying that?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ahoma" pitchFamily="34" charset="0"/>
              </a:rPr>
              <a:t>What exactly does this mean?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ahoma" pitchFamily="34" charset="0"/>
              </a:rPr>
              <a:t>What do you mean by …?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ahoma" pitchFamily="34" charset="0"/>
              </a:rPr>
              <a:t>How does this relate to what we have been talking about?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ahoma" pitchFamily="34" charset="0"/>
              </a:rPr>
              <a:t>What is the nature of ...?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ahoma" pitchFamily="34" charset="0"/>
              </a:rPr>
              <a:t>What do we already know about this?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ahoma" pitchFamily="34" charset="0"/>
              </a:rPr>
              <a:t>Can you give me an example?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ahoma" pitchFamily="34" charset="0"/>
              </a:rPr>
              <a:t>Are you saying ... or ... 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ahoma" pitchFamily="34" charset="0"/>
              </a:rPr>
              <a:t>Can you rephrase that, please?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549</Words>
  <Application>Microsoft Office PowerPoint</Application>
  <PresentationFormat>On-screen Show (4:3)</PresentationFormat>
  <Paragraphs>107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Assessment for Learning</vt:lpstr>
      <vt:lpstr>What is Assessment for Learning?</vt:lpstr>
      <vt:lpstr>A classroom where AfL is strong will have:</vt:lpstr>
      <vt:lpstr>Talk Partners</vt:lpstr>
      <vt:lpstr>Mixed Ability Learning</vt:lpstr>
      <vt:lpstr>Classroom Layout Experiment! You don’t have to have groups of 6 or 8. </vt:lpstr>
      <vt:lpstr>Making mixed ability teaching and learning work </vt:lpstr>
      <vt:lpstr>Questioning</vt:lpstr>
      <vt:lpstr>Socratic Questioning – tell me more!</vt:lpstr>
      <vt:lpstr>Learning Intentions, Success Criteria and Developing Excellence</vt:lpstr>
      <vt:lpstr>Examples of tasks to uncover prior knowledge:</vt:lpstr>
      <vt:lpstr>       Quality Comparison to Generate  SC  Activity – Find the perimeter </vt:lpstr>
      <vt:lpstr>Effective peer and self assessment</vt:lpstr>
      <vt:lpstr>Growth Mindset</vt:lpstr>
      <vt:lpstr>PowerPoint Presentation</vt:lpstr>
      <vt:lpstr>Or put another way…</vt:lpstr>
      <vt:lpstr>Happy, healthy neurons chat to each other. </vt:lpstr>
      <vt:lpstr>Time, effort, practice and input.   This is really making me think! I can feel my neurons connecting.</vt:lpstr>
      <vt:lpstr>PowerPoint Presentation</vt:lpstr>
      <vt:lpstr>PowerPoint Presentation</vt:lpstr>
      <vt:lpstr>Activity</vt:lpstr>
      <vt:lpstr>Creating a growth mindset culture in the classroom</vt:lpstr>
      <vt:lpstr>PowerPoint Presentation</vt:lpstr>
      <vt:lpstr>Activity 3</vt:lpstr>
      <vt:lpstr>Answer  • 53 to the nearest hundred is 100, and to the nearest ten is 50 and 2 × 50 = 100 • If it’s 50 or more but less than 55 it will round to 100 (nearest hundred) and 50 (nearest ten) and 100 is double 50 • 0 is 0 to the nearest 100 and 0 to the nearest 10 and twice 0 is 0</vt:lpstr>
      <vt:lpstr>Yet</vt:lpstr>
      <vt:lpstr>Praise language –focuses on achievement and effort</vt:lpstr>
      <vt:lpstr>A Fixed or Growth Mindset  - questionnaires and scenarios to try with children </vt:lpstr>
      <vt:lpstr>Learning to learn</vt:lpstr>
      <vt:lpstr>Successful learning means:</vt:lpstr>
      <vt:lpstr>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Learning</dc:title>
  <dc:creator>natalie bullen</dc:creator>
  <cp:lastModifiedBy>Natalie Langtree</cp:lastModifiedBy>
  <cp:revision>60</cp:revision>
  <dcterms:created xsi:type="dcterms:W3CDTF">2015-08-21T11:48:00Z</dcterms:created>
  <dcterms:modified xsi:type="dcterms:W3CDTF">2015-09-02T09:20:58Z</dcterms:modified>
</cp:coreProperties>
</file>